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4" r:id="rId11"/>
    <p:sldId id="267" r:id="rId12"/>
    <p:sldId id="272" r:id="rId13"/>
    <p:sldId id="269" r:id="rId14"/>
    <p:sldId id="273" r:id="rId15"/>
    <p:sldId id="274" r:id="rId16"/>
    <p:sldId id="271" r:id="rId17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3">
  <dgm:title val=""/>
  <dgm:desc val=""/>
  <dgm:catLst>
    <dgm:cat type="accent6" pri="11300"/>
  </dgm:catLst>
  <dgm:styleLbl name="node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shade val="80000"/>
      </a:schemeClr>
      <a:schemeClr val="accent6">
        <a:tint val="7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/>
    <dgm:txEffectClrLst/>
  </dgm:styleLbl>
  <dgm:styleLbl name="ln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9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8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9EB793D-8D67-4850-B23D-5EC8D30ACBF1}" type="doc">
      <dgm:prSet loTypeId="urn:microsoft.com/office/officeart/2005/8/layout/hList1" loCatId="list" qsTypeId="urn:microsoft.com/office/officeart/2005/8/quickstyle/3d2#1" qsCatId="3D" csTypeId="urn:microsoft.com/office/officeart/2005/8/colors/colorful1#1" csCatId="colorful" phldr="1"/>
      <dgm:spPr/>
      <dgm:t>
        <a:bodyPr/>
        <a:lstStyle/>
        <a:p>
          <a:endParaRPr lang="hr-HR"/>
        </a:p>
      </dgm:t>
    </dgm:pt>
    <dgm:pt modelId="{226DB51C-B26E-404C-A023-0AE6A60DEAAA}">
      <dgm:prSet phldrT="[Text]"/>
      <dgm:spPr/>
      <dgm:t>
        <a:bodyPr/>
        <a:lstStyle/>
        <a:p>
          <a:r>
            <a:rPr lang="hr-HR" dirty="0" smtClean="0"/>
            <a:t>Uvoz</a:t>
          </a:r>
          <a:endParaRPr lang="hr-HR" dirty="0"/>
        </a:p>
      </dgm:t>
    </dgm:pt>
    <dgm:pt modelId="{F1C147BF-2F40-43B5-8AB1-11E2A8AE8641}" type="parTrans" cxnId="{FEFE5B5B-DEA7-413F-BB13-F06E07EEF536}">
      <dgm:prSet/>
      <dgm:spPr/>
      <dgm:t>
        <a:bodyPr/>
        <a:lstStyle/>
        <a:p>
          <a:endParaRPr lang="hr-HR"/>
        </a:p>
      </dgm:t>
    </dgm:pt>
    <dgm:pt modelId="{E0574BD2-7E14-4ED6-9D41-B4DA70A059D6}" type="sibTrans" cxnId="{FEFE5B5B-DEA7-413F-BB13-F06E07EEF536}">
      <dgm:prSet/>
      <dgm:spPr/>
      <dgm:t>
        <a:bodyPr/>
        <a:lstStyle/>
        <a:p>
          <a:endParaRPr lang="hr-HR"/>
        </a:p>
      </dgm:t>
    </dgm:pt>
    <dgm:pt modelId="{A393742E-CE37-4C99-A32D-7545A65EE136}">
      <dgm:prSet phldrT="[Text]"/>
      <dgm:spPr/>
      <dgm:t>
        <a:bodyPr/>
        <a:lstStyle/>
        <a:p>
          <a:r>
            <a:rPr lang="hr-HR" dirty="0" smtClean="0"/>
            <a:t>Sirovine </a:t>
          </a:r>
          <a:endParaRPr lang="hr-HR" dirty="0"/>
        </a:p>
      </dgm:t>
    </dgm:pt>
    <dgm:pt modelId="{FF472833-BF21-4CB6-8364-F7ECDBD96323}" type="parTrans" cxnId="{9501FB7B-312A-4CFC-A6CD-D226F23E51A4}">
      <dgm:prSet/>
      <dgm:spPr/>
      <dgm:t>
        <a:bodyPr/>
        <a:lstStyle/>
        <a:p>
          <a:endParaRPr lang="hr-HR"/>
        </a:p>
      </dgm:t>
    </dgm:pt>
    <dgm:pt modelId="{D660FA39-C0B3-4DDC-AA3B-57EDAF545114}" type="sibTrans" cxnId="{9501FB7B-312A-4CFC-A6CD-D226F23E51A4}">
      <dgm:prSet/>
      <dgm:spPr/>
      <dgm:t>
        <a:bodyPr/>
        <a:lstStyle/>
        <a:p>
          <a:endParaRPr lang="hr-HR"/>
        </a:p>
      </dgm:t>
    </dgm:pt>
    <dgm:pt modelId="{39FAF6EF-6D7F-419C-90EE-C0AE41288189}">
      <dgm:prSet phldrT="[Text]"/>
      <dgm:spPr/>
      <dgm:t>
        <a:bodyPr/>
        <a:lstStyle/>
        <a:p>
          <a:r>
            <a:rPr lang="hr-HR" dirty="0" smtClean="0"/>
            <a:t>Energenti </a:t>
          </a:r>
          <a:endParaRPr lang="hr-HR" dirty="0"/>
        </a:p>
      </dgm:t>
    </dgm:pt>
    <dgm:pt modelId="{02B67CBB-7F43-4D03-9E6D-C0410F9F0944}" type="parTrans" cxnId="{C24F2753-5FE4-47E0-91EC-D06D4D5DC5CB}">
      <dgm:prSet/>
      <dgm:spPr/>
      <dgm:t>
        <a:bodyPr/>
        <a:lstStyle/>
        <a:p>
          <a:endParaRPr lang="hr-HR"/>
        </a:p>
      </dgm:t>
    </dgm:pt>
    <dgm:pt modelId="{59719BE1-D721-4DF8-B3A3-284288B35ED7}" type="sibTrans" cxnId="{C24F2753-5FE4-47E0-91EC-D06D4D5DC5CB}">
      <dgm:prSet/>
      <dgm:spPr/>
      <dgm:t>
        <a:bodyPr/>
        <a:lstStyle/>
        <a:p>
          <a:endParaRPr lang="hr-HR"/>
        </a:p>
      </dgm:t>
    </dgm:pt>
    <dgm:pt modelId="{DA5C72E0-A40D-4797-917A-842E748E06D5}">
      <dgm:prSet phldrT="[Text]"/>
      <dgm:spPr/>
      <dgm:t>
        <a:bodyPr/>
        <a:lstStyle/>
        <a:p>
          <a:r>
            <a:rPr lang="hr-HR" dirty="0" smtClean="0"/>
            <a:t>Izvoz</a:t>
          </a:r>
          <a:endParaRPr lang="hr-HR" dirty="0"/>
        </a:p>
      </dgm:t>
    </dgm:pt>
    <dgm:pt modelId="{A6B85CD3-21C2-4C9C-844D-4343FB55D443}" type="parTrans" cxnId="{DDAEFA2D-59E8-4F43-A3DA-D292CB23AC36}">
      <dgm:prSet/>
      <dgm:spPr/>
      <dgm:t>
        <a:bodyPr/>
        <a:lstStyle/>
        <a:p>
          <a:endParaRPr lang="hr-HR"/>
        </a:p>
      </dgm:t>
    </dgm:pt>
    <dgm:pt modelId="{2AEEC85F-8BA7-446E-AF32-FA4B74EABC84}" type="sibTrans" cxnId="{DDAEFA2D-59E8-4F43-A3DA-D292CB23AC36}">
      <dgm:prSet/>
      <dgm:spPr/>
      <dgm:t>
        <a:bodyPr/>
        <a:lstStyle/>
        <a:p>
          <a:endParaRPr lang="hr-HR"/>
        </a:p>
      </dgm:t>
    </dgm:pt>
    <dgm:pt modelId="{BAA72936-20FF-45EE-AFE3-2B8F7148A528}">
      <dgm:prSet phldrT="[Text]"/>
      <dgm:spPr/>
      <dgm:t>
        <a:bodyPr/>
        <a:lstStyle/>
        <a:p>
          <a:r>
            <a:rPr lang="hr-HR" dirty="0" smtClean="0"/>
            <a:t>Željezo i čelik</a:t>
          </a:r>
          <a:endParaRPr lang="hr-HR" dirty="0"/>
        </a:p>
      </dgm:t>
    </dgm:pt>
    <dgm:pt modelId="{88CB7CAF-980B-4556-B4EE-FDBBD33FEB24}" type="parTrans" cxnId="{4128FF46-2903-48AC-8BBB-9400F4EDB722}">
      <dgm:prSet/>
      <dgm:spPr/>
      <dgm:t>
        <a:bodyPr/>
        <a:lstStyle/>
        <a:p>
          <a:endParaRPr lang="hr-HR"/>
        </a:p>
      </dgm:t>
    </dgm:pt>
    <dgm:pt modelId="{878190A3-8218-4453-B0B9-8966922F9CAA}" type="sibTrans" cxnId="{4128FF46-2903-48AC-8BBB-9400F4EDB722}">
      <dgm:prSet/>
      <dgm:spPr/>
      <dgm:t>
        <a:bodyPr/>
        <a:lstStyle/>
        <a:p>
          <a:endParaRPr lang="hr-HR"/>
        </a:p>
      </dgm:t>
    </dgm:pt>
    <dgm:pt modelId="{FFB15A57-0066-4F4C-A093-EA5F2A9383F5}">
      <dgm:prSet phldrT="[Text]"/>
      <dgm:spPr/>
      <dgm:t>
        <a:bodyPr/>
        <a:lstStyle/>
        <a:p>
          <a:r>
            <a:rPr lang="hr-HR" dirty="0" smtClean="0"/>
            <a:t>Brodovi</a:t>
          </a:r>
          <a:endParaRPr lang="hr-HR" dirty="0"/>
        </a:p>
      </dgm:t>
    </dgm:pt>
    <dgm:pt modelId="{1D82B295-130C-4C65-ABFD-D67414C6F3DC}" type="parTrans" cxnId="{E44A4C9C-C5F9-46B1-AB36-2A71745AC377}">
      <dgm:prSet/>
      <dgm:spPr/>
      <dgm:t>
        <a:bodyPr/>
        <a:lstStyle/>
        <a:p>
          <a:endParaRPr lang="hr-HR"/>
        </a:p>
      </dgm:t>
    </dgm:pt>
    <dgm:pt modelId="{963BBB74-0D8F-4982-A515-0352255C1455}" type="sibTrans" cxnId="{E44A4C9C-C5F9-46B1-AB36-2A71745AC377}">
      <dgm:prSet/>
      <dgm:spPr/>
      <dgm:t>
        <a:bodyPr/>
        <a:lstStyle/>
        <a:p>
          <a:endParaRPr lang="hr-HR"/>
        </a:p>
      </dgm:t>
    </dgm:pt>
    <dgm:pt modelId="{644F3437-F667-4D30-A620-B33031FA0D20}">
      <dgm:prSet phldrT="[Text]"/>
      <dgm:spPr/>
      <dgm:t>
        <a:bodyPr/>
        <a:lstStyle/>
        <a:p>
          <a:r>
            <a:rPr lang="hr-HR" dirty="0" smtClean="0"/>
            <a:t>Kemijski proizvodi</a:t>
          </a:r>
          <a:endParaRPr lang="hr-HR" dirty="0"/>
        </a:p>
      </dgm:t>
    </dgm:pt>
    <dgm:pt modelId="{607026B2-A0AF-46F2-ACE4-2B1E057EDC40}" type="parTrans" cxnId="{15B7891B-E126-4902-8C4D-DF777464AB56}">
      <dgm:prSet/>
      <dgm:spPr/>
      <dgm:t>
        <a:bodyPr/>
        <a:lstStyle/>
        <a:p>
          <a:endParaRPr lang="hr-HR"/>
        </a:p>
      </dgm:t>
    </dgm:pt>
    <dgm:pt modelId="{360D8E4D-3DE0-4591-9114-F78B80D761D8}" type="sibTrans" cxnId="{15B7891B-E126-4902-8C4D-DF777464AB56}">
      <dgm:prSet/>
      <dgm:spPr/>
      <dgm:t>
        <a:bodyPr/>
        <a:lstStyle/>
        <a:p>
          <a:endParaRPr lang="hr-HR"/>
        </a:p>
      </dgm:t>
    </dgm:pt>
    <dgm:pt modelId="{DD4C8E84-EFAF-4BBF-B68C-86B9161DCDC9}">
      <dgm:prSet phldrT="[Text]"/>
      <dgm:spPr/>
      <dgm:t>
        <a:bodyPr/>
        <a:lstStyle/>
        <a:p>
          <a:r>
            <a:rPr lang="hr-HR" dirty="0" smtClean="0"/>
            <a:t>Automobili</a:t>
          </a:r>
          <a:endParaRPr lang="hr-HR" dirty="0"/>
        </a:p>
      </dgm:t>
    </dgm:pt>
    <dgm:pt modelId="{8C6BC8AF-217C-4062-AB67-56CAB60CD80B}" type="parTrans" cxnId="{B2DCCB31-358D-4098-B862-FA0AD7BE63BA}">
      <dgm:prSet/>
      <dgm:spPr/>
      <dgm:t>
        <a:bodyPr/>
        <a:lstStyle/>
        <a:p>
          <a:endParaRPr lang="hr-HR"/>
        </a:p>
      </dgm:t>
    </dgm:pt>
    <dgm:pt modelId="{0A474006-32AE-4579-904F-FBE581B64841}" type="sibTrans" cxnId="{B2DCCB31-358D-4098-B862-FA0AD7BE63BA}">
      <dgm:prSet/>
      <dgm:spPr/>
      <dgm:t>
        <a:bodyPr/>
        <a:lstStyle/>
        <a:p>
          <a:endParaRPr lang="hr-HR"/>
        </a:p>
      </dgm:t>
    </dgm:pt>
    <dgm:pt modelId="{362EA2B5-53A5-4D2B-B697-0057799FD274}">
      <dgm:prSet phldrT="[Text]"/>
      <dgm:spPr/>
      <dgm:t>
        <a:bodyPr/>
        <a:lstStyle/>
        <a:p>
          <a:r>
            <a:rPr lang="hr-HR" dirty="0" smtClean="0"/>
            <a:t>Strojevi</a:t>
          </a:r>
          <a:endParaRPr lang="hr-HR" dirty="0"/>
        </a:p>
      </dgm:t>
    </dgm:pt>
    <dgm:pt modelId="{C1F49723-D9B7-42C7-BF1A-AC8A1BC51EA8}" type="parTrans" cxnId="{321460A7-363B-4A59-A2F6-723502AB3FB2}">
      <dgm:prSet/>
      <dgm:spPr/>
      <dgm:t>
        <a:bodyPr/>
        <a:lstStyle/>
        <a:p>
          <a:endParaRPr lang="hr-HR"/>
        </a:p>
      </dgm:t>
    </dgm:pt>
    <dgm:pt modelId="{3835533F-2E73-45C3-B992-F85C2C09E1C9}" type="sibTrans" cxnId="{321460A7-363B-4A59-A2F6-723502AB3FB2}">
      <dgm:prSet/>
      <dgm:spPr/>
      <dgm:t>
        <a:bodyPr/>
        <a:lstStyle/>
        <a:p>
          <a:endParaRPr lang="hr-HR"/>
        </a:p>
      </dgm:t>
    </dgm:pt>
    <dgm:pt modelId="{1EB9C14F-5D8C-4A1B-83D4-3446A56799B6}">
      <dgm:prSet phldrT="[Text]"/>
      <dgm:spPr/>
      <dgm:t>
        <a:bodyPr/>
        <a:lstStyle/>
        <a:p>
          <a:r>
            <a:rPr lang="hr-HR" dirty="0" smtClean="0"/>
            <a:t>Elektronički i elektrotehnički proizvodi</a:t>
          </a:r>
          <a:endParaRPr lang="hr-HR" dirty="0"/>
        </a:p>
      </dgm:t>
    </dgm:pt>
    <dgm:pt modelId="{AF3D6E1B-6DD6-4BFE-BE4F-71050D6D1043}" type="parTrans" cxnId="{91AA4C4E-BF37-4D19-B32B-F9C59BF4A3B6}">
      <dgm:prSet/>
      <dgm:spPr/>
      <dgm:t>
        <a:bodyPr/>
        <a:lstStyle/>
        <a:p>
          <a:endParaRPr lang="hr-HR"/>
        </a:p>
      </dgm:t>
    </dgm:pt>
    <dgm:pt modelId="{13822CB1-DB99-4182-BAE2-43A4A940DA3A}" type="sibTrans" cxnId="{91AA4C4E-BF37-4D19-B32B-F9C59BF4A3B6}">
      <dgm:prSet/>
      <dgm:spPr/>
      <dgm:t>
        <a:bodyPr/>
        <a:lstStyle/>
        <a:p>
          <a:endParaRPr lang="hr-HR"/>
        </a:p>
      </dgm:t>
    </dgm:pt>
    <dgm:pt modelId="{6DC4D6E6-C3AC-4722-B1A8-5EBD20786D6E}" type="pres">
      <dgm:prSet presAssocID="{F9EB793D-8D67-4850-B23D-5EC8D30ACBF1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4FFD05C0-F6A4-43C7-8409-550D55577B6E}" type="pres">
      <dgm:prSet presAssocID="{226DB51C-B26E-404C-A023-0AE6A60DEAAA}" presName="composite" presStyleCnt="0"/>
      <dgm:spPr/>
    </dgm:pt>
    <dgm:pt modelId="{6B325D88-7A02-4C5F-B766-516CE026CA2A}" type="pres">
      <dgm:prSet presAssocID="{226DB51C-B26E-404C-A023-0AE6A60DEAAA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680F73E9-D79D-4A45-A425-B3C67386A6E7}" type="pres">
      <dgm:prSet presAssocID="{226DB51C-B26E-404C-A023-0AE6A60DEAAA}" presName="desTx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948630F0-2323-44E7-8198-5C1DBEC7C254}" type="pres">
      <dgm:prSet presAssocID="{E0574BD2-7E14-4ED6-9D41-B4DA70A059D6}" presName="space" presStyleCnt="0"/>
      <dgm:spPr/>
    </dgm:pt>
    <dgm:pt modelId="{BC9117D3-16B6-4EFD-9575-2EB287C50D70}" type="pres">
      <dgm:prSet presAssocID="{DA5C72E0-A40D-4797-917A-842E748E06D5}" presName="composite" presStyleCnt="0"/>
      <dgm:spPr/>
    </dgm:pt>
    <dgm:pt modelId="{2FD8DD38-47ED-43FB-B829-D0EA97BB4E8F}" type="pres">
      <dgm:prSet presAssocID="{DA5C72E0-A40D-4797-917A-842E748E06D5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D2BE9041-8CA7-4CBB-BA0D-CE5AD1A0EE99}" type="pres">
      <dgm:prSet presAssocID="{DA5C72E0-A40D-4797-917A-842E748E06D5}" presName="desTx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77191AAD-6A6A-4027-99CF-7BAF4EA7D761}" type="presOf" srcId="{226DB51C-B26E-404C-A023-0AE6A60DEAAA}" destId="{6B325D88-7A02-4C5F-B766-516CE026CA2A}" srcOrd="0" destOrd="0" presId="urn:microsoft.com/office/officeart/2005/8/layout/hList1"/>
    <dgm:cxn modelId="{B2DCCB31-358D-4098-B862-FA0AD7BE63BA}" srcId="{DA5C72E0-A40D-4797-917A-842E748E06D5}" destId="{DD4C8E84-EFAF-4BBF-B68C-86B9161DCDC9}" srcOrd="3" destOrd="0" parTransId="{8C6BC8AF-217C-4062-AB67-56CAB60CD80B}" sibTransId="{0A474006-32AE-4579-904F-FBE581B64841}"/>
    <dgm:cxn modelId="{91AA4C4E-BF37-4D19-B32B-F9C59BF4A3B6}" srcId="{DA5C72E0-A40D-4797-917A-842E748E06D5}" destId="{1EB9C14F-5D8C-4A1B-83D4-3446A56799B6}" srcOrd="5" destOrd="0" parTransId="{AF3D6E1B-6DD6-4BFE-BE4F-71050D6D1043}" sibTransId="{13822CB1-DB99-4182-BAE2-43A4A940DA3A}"/>
    <dgm:cxn modelId="{BA84589C-AE91-42B4-9090-CA69D6B8DA1C}" type="presOf" srcId="{644F3437-F667-4D30-A620-B33031FA0D20}" destId="{D2BE9041-8CA7-4CBB-BA0D-CE5AD1A0EE99}" srcOrd="0" destOrd="2" presId="urn:microsoft.com/office/officeart/2005/8/layout/hList1"/>
    <dgm:cxn modelId="{FEFE5B5B-DEA7-413F-BB13-F06E07EEF536}" srcId="{F9EB793D-8D67-4850-B23D-5EC8D30ACBF1}" destId="{226DB51C-B26E-404C-A023-0AE6A60DEAAA}" srcOrd="0" destOrd="0" parTransId="{F1C147BF-2F40-43B5-8AB1-11E2A8AE8641}" sibTransId="{E0574BD2-7E14-4ED6-9D41-B4DA70A059D6}"/>
    <dgm:cxn modelId="{9F91FF38-78CC-46D6-AACD-73F5850F3B18}" type="presOf" srcId="{39FAF6EF-6D7F-419C-90EE-C0AE41288189}" destId="{680F73E9-D79D-4A45-A425-B3C67386A6E7}" srcOrd="0" destOrd="1" presId="urn:microsoft.com/office/officeart/2005/8/layout/hList1"/>
    <dgm:cxn modelId="{C24F2753-5FE4-47E0-91EC-D06D4D5DC5CB}" srcId="{226DB51C-B26E-404C-A023-0AE6A60DEAAA}" destId="{39FAF6EF-6D7F-419C-90EE-C0AE41288189}" srcOrd="1" destOrd="0" parTransId="{02B67CBB-7F43-4D03-9E6D-C0410F9F0944}" sibTransId="{59719BE1-D721-4DF8-B3A3-284288B35ED7}"/>
    <dgm:cxn modelId="{75D2171D-CC6F-449F-AABA-CF19D11D9531}" type="presOf" srcId="{1EB9C14F-5D8C-4A1B-83D4-3446A56799B6}" destId="{D2BE9041-8CA7-4CBB-BA0D-CE5AD1A0EE99}" srcOrd="0" destOrd="5" presId="urn:microsoft.com/office/officeart/2005/8/layout/hList1"/>
    <dgm:cxn modelId="{15B7891B-E126-4902-8C4D-DF777464AB56}" srcId="{DA5C72E0-A40D-4797-917A-842E748E06D5}" destId="{644F3437-F667-4D30-A620-B33031FA0D20}" srcOrd="2" destOrd="0" parTransId="{607026B2-A0AF-46F2-ACE4-2B1E057EDC40}" sibTransId="{360D8E4D-3DE0-4591-9114-F78B80D761D8}"/>
    <dgm:cxn modelId="{C800C1C4-36B7-4825-9312-A6F4C80E199F}" type="presOf" srcId="{A393742E-CE37-4C99-A32D-7545A65EE136}" destId="{680F73E9-D79D-4A45-A425-B3C67386A6E7}" srcOrd="0" destOrd="0" presId="urn:microsoft.com/office/officeart/2005/8/layout/hList1"/>
    <dgm:cxn modelId="{CE7E62C4-CAB4-4F3A-B719-235432F2F147}" type="presOf" srcId="{FFB15A57-0066-4F4C-A093-EA5F2A9383F5}" destId="{D2BE9041-8CA7-4CBB-BA0D-CE5AD1A0EE99}" srcOrd="0" destOrd="1" presId="urn:microsoft.com/office/officeart/2005/8/layout/hList1"/>
    <dgm:cxn modelId="{4128FF46-2903-48AC-8BBB-9400F4EDB722}" srcId="{DA5C72E0-A40D-4797-917A-842E748E06D5}" destId="{BAA72936-20FF-45EE-AFE3-2B8F7148A528}" srcOrd="0" destOrd="0" parTransId="{88CB7CAF-980B-4556-B4EE-FDBBD33FEB24}" sibTransId="{878190A3-8218-4453-B0B9-8966922F9CAA}"/>
    <dgm:cxn modelId="{DDAEFA2D-59E8-4F43-A3DA-D292CB23AC36}" srcId="{F9EB793D-8D67-4850-B23D-5EC8D30ACBF1}" destId="{DA5C72E0-A40D-4797-917A-842E748E06D5}" srcOrd="1" destOrd="0" parTransId="{A6B85CD3-21C2-4C9C-844D-4343FB55D443}" sibTransId="{2AEEC85F-8BA7-446E-AF32-FA4B74EABC84}"/>
    <dgm:cxn modelId="{AAD6A7D7-FAB9-4616-9D36-0114F1EC8B57}" type="presOf" srcId="{DD4C8E84-EFAF-4BBF-B68C-86B9161DCDC9}" destId="{D2BE9041-8CA7-4CBB-BA0D-CE5AD1A0EE99}" srcOrd="0" destOrd="3" presId="urn:microsoft.com/office/officeart/2005/8/layout/hList1"/>
    <dgm:cxn modelId="{E44A4C9C-C5F9-46B1-AB36-2A71745AC377}" srcId="{DA5C72E0-A40D-4797-917A-842E748E06D5}" destId="{FFB15A57-0066-4F4C-A093-EA5F2A9383F5}" srcOrd="1" destOrd="0" parTransId="{1D82B295-130C-4C65-ABFD-D67414C6F3DC}" sibTransId="{963BBB74-0D8F-4982-A515-0352255C1455}"/>
    <dgm:cxn modelId="{9501FB7B-312A-4CFC-A6CD-D226F23E51A4}" srcId="{226DB51C-B26E-404C-A023-0AE6A60DEAAA}" destId="{A393742E-CE37-4C99-A32D-7545A65EE136}" srcOrd="0" destOrd="0" parTransId="{FF472833-BF21-4CB6-8364-F7ECDBD96323}" sibTransId="{D660FA39-C0B3-4DDC-AA3B-57EDAF545114}"/>
    <dgm:cxn modelId="{0C28517F-810C-4BC7-B242-45EC7D16341B}" type="presOf" srcId="{362EA2B5-53A5-4D2B-B697-0057799FD274}" destId="{D2BE9041-8CA7-4CBB-BA0D-CE5AD1A0EE99}" srcOrd="0" destOrd="4" presId="urn:microsoft.com/office/officeart/2005/8/layout/hList1"/>
    <dgm:cxn modelId="{EB25F086-419B-42BF-990D-EB48B80447DA}" type="presOf" srcId="{DA5C72E0-A40D-4797-917A-842E748E06D5}" destId="{2FD8DD38-47ED-43FB-B829-D0EA97BB4E8F}" srcOrd="0" destOrd="0" presId="urn:microsoft.com/office/officeart/2005/8/layout/hList1"/>
    <dgm:cxn modelId="{42E180DC-D24C-40ED-911B-AF43560DF910}" type="presOf" srcId="{BAA72936-20FF-45EE-AFE3-2B8F7148A528}" destId="{D2BE9041-8CA7-4CBB-BA0D-CE5AD1A0EE99}" srcOrd="0" destOrd="0" presId="urn:microsoft.com/office/officeart/2005/8/layout/hList1"/>
    <dgm:cxn modelId="{2E89DCD8-B034-4479-AA0C-CF88386F306F}" type="presOf" srcId="{F9EB793D-8D67-4850-B23D-5EC8D30ACBF1}" destId="{6DC4D6E6-C3AC-4722-B1A8-5EBD20786D6E}" srcOrd="0" destOrd="0" presId="urn:microsoft.com/office/officeart/2005/8/layout/hList1"/>
    <dgm:cxn modelId="{321460A7-363B-4A59-A2F6-723502AB3FB2}" srcId="{DA5C72E0-A40D-4797-917A-842E748E06D5}" destId="{362EA2B5-53A5-4D2B-B697-0057799FD274}" srcOrd="4" destOrd="0" parTransId="{C1F49723-D9B7-42C7-BF1A-AC8A1BC51EA8}" sibTransId="{3835533F-2E73-45C3-B992-F85C2C09E1C9}"/>
    <dgm:cxn modelId="{6B3CFD39-11FA-4D32-B7B8-C8ECF4AB40E5}" type="presParOf" srcId="{6DC4D6E6-C3AC-4722-B1A8-5EBD20786D6E}" destId="{4FFD05C0-F6A4-43C7-8409-550D55577B6E}" srcOrd="0" destOrd="0" presId="urn:microsoft.com/office/officeart/2005/8/layout/hList1"/>
    <dgm:cxn modelId="{D4FE5FC1-8680-4241-A1AF-1E238F109036}" type="presParOf" srcId="{4FFD05C0-F6A4-43C7-8409-550D55577B6E}" destId="{6B325D88-7A02-4C5F-B766-516CE026CA2A}" srcOrd="0" destOrd="0" presId="urn:microsoft.com/office/officeart/2005/8/layout/hList1"/>
    <dgm:cxn modelId="{0D3CB811-02B5-4ADF-9FCF-762492C8A20B}" type="presParOf" srcId="{4FFD05C0-F6A4-43C7-8409-550D55577B6E}" destId="{680F73E9-D79D-4A45-A425-B3C67386A6E7}" srcOrd="1" destOrd="0" presId="urn:microsoft.com/office/officeart/2005/8/layout/hList1"/>
    <dgm:cxn modelId="{798F53B1-82C8-4614-AFD5-D8983456A68A}" type="presParOf" srcId="{6DC4D6E6-C3AC-4722-B1A8-5EBD20786D6E}" destId="{948630F0-2323-44E7-8198-5C1DBEC7C254}" srcOrd="1" destOrd="0" presId="urn:microsoft.com/office/officeart/2005/8/layout/hList1"/>
    <dgm:cxn modelId="{EBE3BBBC-1A5D-4ACA-B2C6-B9E185E82049}" type="presParOf" srcId="{6DC4D6E6-C3AC-4722-B1A8-5EBD20786D6E}" destId="{BC9117D3-16B6-4EFD-9575-2EB287C50D70}" srcOrd="2" destOrd="0" presId="urn:microsoft.com/office/officeart/2005/8/layout/hList1"/>
    <dgm:cxn modelId="{B8920CD8-2553-4088-A6E3-7EB9C6EBC9C1}" type="presParOf" srcId="{BC9117D3-16B6-4EFD-9575-2EB287C50D70}" destId="{2FD8DD38-47ED-43FB-B829-D0EA97BB4E8F}" srcOrd="0" destOrd="0" presId="urn:microsoft.com/office/officeart/2005/8/layout/hList1"/>
    <dgm:cxn modelId="{875CB183-084D-4019-8B2E-0267F1ECAF28}" type="presParOf" srcId="{BC9117D3-16B6-4EFD-9575-2EB287C50D70}" destId="{D2BE9041-8CA7-4CBB-BA0D-CE5AD1A0EE99}" srcOrd="1" destOrd="0" presId="urn:microsoft.com/office/officeart/2005/8/layout/hList1"/>
  </dgm:cxnLst>
  <dgm:bg>
    <a:solidFill>
      <a:schemeClr val="bg1"/>
    </a:soli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9E086E5-3F0A-4479-81AF-DBF57490F9C6}" type="doc">
      <dgm:prSet loTypeId="urn:microsoft.com/office/officeart/2005/8/layout/hList1" loCatId="list" qsTypeId="urn:microsoft.com/office/officeart/2005/8/quickstyle/3d2#2" qsCatId="3D" csTypeId="urn:microsoft.com/office/officeart/2005/8/colors/accent6_3" csCatId="accent6" phldr="1"/>
      <dgm:spPr/>
      <dgm:t>
        <a:bodyPr/>
        <a:lstStyle/>
        <a:p>
          <a:endParaRPr lang="hr-HR"/>
        </a:p>
      </dgm:t>
    </dgm:pt>
    <dgm:pt modelId="{49E82CA5-1334-4CDB-9CFC-E04D70D7DC2C}">
      <dgm:prSet phldrT="[Text]"/>
      <dgm:spPr/>
      <dgm:t>
        <a:bodyPr/>
        <a:lstStyle/>
        <a:p>
          <a:r>
            <a:rPr lang="hr-HR" dirty="0" smtClean="0"/>
            <a:t>Uvjeti za gospodarski razvoj Japana</a:t>
          </a:r>
          <a:endParaRPr lang="hr-HR" dirty="0"/>
        </a:p>
      </dgm:t>
    </dgm:pt>
    <dgm:pt modelId="{9788882A-8D2D-478E-964B-70AAA5AA9D75}" type="parTrans" cxnId="{CA186167-DEED-4174-85E8-0E86481A5639}">
      <dgm:prSet/>
      <dgm:spPr/>
      <dgm:t>
        <a:bodyPr/>
        <a:lstStyle/>
        <a:p>
          <a:endParaRPr lang="hr-HR"/>
        </a:p>
      </dgm:t>
    </dgm:pt>
    <dgm:pt modelId="{57419744-A98E-49F9-9ECD-13D12C9FB1F2}" type="sibTrans" cxnId="{CA186167-DEED-4174-85E8-0E86481A5639}">
      <dgm:prSet/>
      <dgm:spPr/>
      <dgm:t>
        <a:bodyPr/>
        <a:lstStyle/>
        <a:p>
          <a:endParaRPr lang="hr-HR"/>
        </a:p>
      </dgm:t>
    </dgm:pt>
    <dgm:pt modelId="{C29DC69F-C932-4929-9EEC-4B171C70649B}">
      <dgm:prSet phldrT="[Text]"/>
      <dgm:spPr/>
      <dgm:t>
        <a:bodyPr/>
        <a:lstStyle/>
        <a:p>
          <a:pPr>
            <a:lnSpc>
              <a:spcPct val="150000"/>
            </a:lnSpc>
          </a:pPr>
          <a:r>
            <a:rPr lang="hr-HR" dirty="0" smtClean="0"/>
            <a:t>Povoljan geografski položaj i pomorska usmjerenost </a:t>
          </a:r>
          <a:r>
            <a:rPr lang="hr-HR" dirty="0" smtClean="0">
              <a:sym typeface="Wingdings" pitchFamily="2" charset="2"/>
            </a:rPr>
            <a:t> dobre i jeftine prometne veze</a:t>
          </a:r>
          <a:endParaRPr lang="hr-HR" dirty="0"/>
        </a:p>
      </dgm:t>
    </dgm:pt>
    <dgm:pt modelId="{5B82AAC7-6083-452D-8A80-AAF5267162BF}" type="parTrans" cxnId="{C681CC2D-F4EF-443E-9FCA-7EB6FF96D455}">
      <dgm:prSet/>
      <dgm:spPr/>
      <dgm:t>
        <a:bodyPr/>
        <a:lstStyle/>
        <a:p>
          <a:endParaRPr lang="hr-HR"/>
        </a:p>
      </dgm:t>
    </dgm:pt>
    <dgm:pt modelId="{03E6A694-DE5C-42B2-8233-46EE105C5DD2}" type="sibTrans" cxnId="{C681CC2D-F4EF-443E-9FCA-7EB6FF96D455}">
      <dgm:prSet/>
      <dgm:spPr/>
      <dgm:t>
        <a:bodyPr/>
        <a:lstStyle/>
        <a:p>
          <a:endParaRPr lang="hr-HR"/>
        </a:p>
      </dgm:t>
    </dgm:pt>
    <dgm:pt modelId="{FC3F2FF6-058E-45F1-B0D5-014D62D76044}">
      <dgm:prSet phldrT="[Text]"/>
      <dgm:spPr/>
      <dgm:t>
        <a:bodyPr/>
        <a:lstStyle/>
        <a:p>
          <a:pPr>
            <a:lnSpc>
              <a:spcPct val="150000"/>
            </a:lnSpc>
          </a:pPr>
          <a:r>
            <a:rPr lang="hr-HR" dirty="0" smtClean="0"/>
            <a:t>Marljivost, pouzdanost i odanost japanskih radnika</a:t>
          </a:r>
          <a:endParaRPr lang="hr-HR" dirty="0"/>
        </a:p>
      </dgm:t>
    </dgm:pt>
    <dgm:pt modelId="{51EF7BDF-E456-4600-9F2B-2EC998393B10}" type="parTrans" cxnId="{49821C58-19D5-4E48-921D-120BBD3E9B5B}">
      <dgm:prSet/>
      <dgm:spPr/>
      <dgm:t>
        <a:bodyPr/>
        <a:lstStyle/>
        <a:p>
          <a:endParaRPr lang="hr-HR"/>
        </a:p>
      </dgm:t>
    </dgm:pt>
    <dgm:pt modelId="{65EF61CC-D483-441E-A224-C423EC067284}" type="sibTrans" cxnId="{49821C58-19D5-4E48-921D-120BBD3E9B5B}">
      <dgm:prSet/>
      <dgm:spPr/>
      <dgm:t>
        <a:bodyPr/>
        <a:lstStyle/>
        <a:p>
          <a:endParaRPr lang="hr-HR"/>
        </a:p>
      </dgm:t>
    </dgm:pt>
    <dgm:pt modelId="{22FB6E0A-BBAA-4213-9736-38AA59948428}">
      <dgm:prSet phldrT="[Text]"/>
      <dgm:spPr/>
      <dgm:t>
        <a:bodyPr/>
        <a:lstStyle/>
        <a:p>
          <a:pPr>
            <a:lnSpc>
              <a:spcPct val="150000"/>
            </a:lnSpc>
          </a:pPr>
          <a:r>
            <a:rPr lang="hr-HR" dirty="0" smtClean="0"/>
            <a:t>Dobra obrazovanost stanovništva</a:t>
          </a:r>
          <a:endParaRPr lang="hr-HR" dirty="0"/>
        </a:p>
      </dgm:t>
    </dgm:pt>
    <dgm:pt modelId="{0C956C67-EDEA-4A61-ACC8-C9E87063C795}" type="parTrans" cxnId="{790AC0DD-2DA1-4DFD-ACDE-E44A688914DB}">
      <dgm:prSet/>
      <dgm:spPr/>
      <dgm:t>
        <a:bodyPr/>
        <a:lstStyle/>
        <a:p>
          <a:endParaRPr lang="hr-HR"/>
        </a:p>
      </dgm:t>
    </dgm:pt>
    <dgm:pt modelId="{36F12CE7-DCF7-488B-A9AF-44D803F50DBB}" type="sibTrans" cxnId="{790AC0DD-2DA1-4DFD-ACDE-E44A688914DB}">
      <dgm:prSet/>
      <dgm:spPr/>
      <dgm:t>
        <a:bodyPr/>
        <a:lstStyle/>
        <a:p>
          <a:endParaRPr lang="hr-HR"/>
        </a:p>
      </dgm:t>
    </dgm:pt>
    <dgm:pt modelId="{1B281818-FDF3-476A-B675-E1143EF7C626}">
      <dgm:prSet phldrT="[Text]"/>
      <dgm:spPr/>
      <dgm:t>
        <a:bodyPr/>
        <a:lstStyle/>
        <a:p>
          <a:pPr>
            <a:lnSpc>
              <a:spcPct val="90000"/>
            </a:lnSpc>
          </a:pPr>
          <a:endParaRPr lang="hr-HR" dirty="0"/>
        </a:p>
      </dgm:t>
    </dgm:pt>
    <dgm:pt modelId="{709D136C-B447-496D-8074-35910A08E680}" type="parTrans" cxnId="{C109B644-0821-4FD6-BD03-9A7545A836FD}">
      <dgm:prSet/>
      <dgm:spPr/>
      <dgm:t>
        <a:bodyPr/>
        <a:lstStyle/>
        <a:p>
          <a:endParaRPr lang="hr-HR"/>
        </a:p>
      </dgm:t>
    </dgm:pt>
    <dgm:pt modelId="{9E372EB4-7577-4CED-8BFC-C6C092C079B2}" type="sibTrans" cxnId="{C109B644-0821-4FD6-BD03-9A7545A836FD}">
      <dgm:prSet/>
      <dgm:spPr/>
      <dgm:t>
        <a:bodyPr/>
        <a:lstStyle/>
        <a:p>
          <a:endParaRPr lang="hr-HR"/>
        </a:p>
      </dgm:t>
    </dgm:pt>
    <dgm:pt modelId="{C15C22B8-5EAB-45B8-B851-39CE7BD050D9}">
      <dgm:prSet phldrT="[Text]"/>
      <dgm:spPr/>
      <dgm:t>
        <a:bodyPr/>
        <a:lstStyle/>
        <a:p>
          <a:pPr>
            <a:lnSpc>
              <a:spcPct val="150000"/>
            </a:lnSpc>
          </a:pPr>
          <a:r>
            <a:rPr lang="hr-HR" dirty="0" smtClean="0"/>
            <a:t>Osuvremenjivanje industrije</a:t>
          </a:r>
          <a:endParaRPr lang="hr-HR" dirty="0"/>
        </a:p>
      </dgm:t>
    </dgm:pt>
    <dgm:pt modelId="{683AD042-28E7-463D-BCFC-D3A703FDB112}" type="parTrans" cxnId="{8D5BB7E7-AC77-4FBC-98BC-F8FB58107421}">
      <dgm:prSet/>
      <dgm:spPr/>
      <dgm:t>
        <a:bodyPr/>
        <a:lstStyle/>
        <a:p>
          <a:endParaRPr lang="hr-HR"/>
        </a:p>
      </dgm:t>
    </dgm:pt>
    <dgm:pt modelId="{2ED8872A-7CDD-42C8-AA49-CC2622676889}" type="sibTrans" cxnId="{8D5BB7E7-AC77-4FBC-98BC-F8FB58107421}">
      <dgm:prSet/>
      <dgm:spPr/>
      <dgm:t>
        <a:bodyPr/>
        <a:lstStyle/>
        <a:p>
          <a:endParaRPr lang="hr-HR"/>
        </a:p>
      </dgm:t>
    </dgm:pt>
    <dgm:pt modelId="{F6A732B5-7E27-4F6E-9183-9386DAFD4E20}" type="pres">
      <dgm:prSet presAssocID="{99E086E5-3F0A-4479-81AF-DBF57490F9C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1316756D-397F-40A6-87A3-3548A10A4FAC}" type="pres">
      <dgm:prSet presAssocID="{49E82CA5-1334-4CDB-9CFC-E04D70D7DC2C}" presName="composite" presStyleCnt="0"/>
      <dgm:spPr/>
    </dgm:pt>
    <dgm:pt modelId="{A771D1B7-62ED-4AF8-ABD9-A111D791E1D5}" type="pres">
      <dgm:prSet presAssocID="{49E82CA5-1334-4CDB-9CFC-E04D70D7DC2C}" presName="parTx" presStyleLbl="alignNode1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1E85ACEF-1935-4F60-B78C-B20FD6A115D4}" type="pres">
      <dgm:prSet presAssocID="{49E82CA5-1334-4CDB-9CFC-E04D70D7DC2C}" presName="desTx" presStyleLbl="align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8CEC2CA2-12D7-46D8-8FAE-295836B2085B}" type="presOf" srcId="{99E086E5-3F0A-4479-81AF-DBF57490F9C6}" destId="{F6A732B5-7E27-4F6E-9183-9386DAFD4E20}" srcOrd="0" destOrd="0" presId="urn:microsoft.com/office/officeart/2005/8/layout/hList1"/>
    <dgm:cxn modelId="{8D5BB7E7-AC77-4FBC-98BC-F8FB58107421}" srcId="{49E82CA5-1334-4CDB-9CFC-E04D70D7DC2C}" destId="{C15C22B8-5EAB-45B8-B851-39CE7BD050D9}" srcOrd="3" destOrd="0" parTransId="{683AD042-28E7-463D-BCFC-D3A703FDB112}" sibTransId="{2ED8872A-7CDD-42C8-AA49-CC2622676889}"/>
    <dgm:cxn modelId="{C681CC2D-F4EF-443E-9FCA-7EB6FF96D455}" srcId="{49E82CA5-1334-4CDB-9CFC-E04D70D7DC2C}" destId="{C29DC69F-C932-4929-9EEC-4B171C70649B}" srcOrd="0" destOrd="0" parTransId="{5B82AAC7-6083-452D-8A80-AAF5267162BF}" sibTransId="{03E6A694-DE5C-42B2-8233-46EE105C5DD2}"/>
    <dgm:cxn modelId="{5F223FEF-1593-4B6D-81D2-2486B9ADD1D9}" type="presOf" srcId="{49E82CA5-1334-4CDB-9CFC-E04D70D7DC2C}" destId="{A771D1B7-62ED-4AF8-ABD9-A111D791E1D5}" srcOrd="0" destOrd="0" presId="urn:microsoft.com/office/officeart/2005/8/layout/hList1"/>
    <dgm:cxn modelId="{823E89C7-A045-4FC1-9FDB-6D9B396D8F66}" type="presOf" srcId="{1B281818-FDF3-476A-B675-E1143EF7C626}" destId="{1E85ACEF-1935-4F60-B78C-B20FD6A115D4}" srcOrd="0" destOrd="4" presId="urn:microsoft.com/office/officeart/2005/8/layout/hList1"/>
    <dgm:cxn modelId="{A5D36EA7-6E22-455D-B38D-9D7D55041961}" type="presOf" srcId="{FC3F2FF6-058E-45F1-B0D5-014D62D76044}" destId="{1E85ACEF-1935-4F60-B78C-B20FD6A115D4}" srcOrd="0" destOrd="1" presId="urn:microsoft.com/office/officeart/2005/8/layout/hList1"/>
    <dgm:cxn modelId="{790AC0DD-2DA1-4DFD-ACDE-E44A688914DB}" srcId="{49E82CA5-1334-4CDB-9CFC-E04D70D7DC2C}" destId="{22FB6E0A-BBAA-4213-9736-38AA59948428}" srcOrd="2" destOrd="0" parTransId="{0C956C67-EDEA-4A61-ACC8-C9E87063C795}" sibTransId="{36F12CE7-DCF7-488B-A9AF-44D803F50DBB}"/>
    <dgm:cxn modelId="{49821C58-19D5-4E48-921D-120BBD3E9B5B}" srcId="{49E82CA5-1334-4CDB-9CFC-E04D70D7DC2C}" destId="{FC3F2FF6-058E-45F1-B0D5-014D62D76044}" srcOrd="1" destOrd="0" parTransId="{51EF7BDF-E456-4600-9F2B-2EC998393B10}" sibTransId="{65EF61CC-D483-441E-A224-C423EC067284}"/>
    <dgm:cxn modelId="{392AADCA-6B8F-4E7C-A655-1F19B88B335D}" type="presOf" srcId="{C15C22B8-5EAB-45B8-B851-39CE7BD050D9}" destId="{1E85ACEF-1935-4F60-B78C-B20FD6A115D4}" srcOrd="0" destOrd="3" presId="urn:microsoft.com/office/officeart/2005/8/layout/hList1"/>
    <dgm:cxn modelId="{C109B644-0821-4FD6-BD03-9A7545A836FD}" srcId="{49E82CA5-1334-4CDB-9CFC-E04D70D7DC2C}" destId="{1B281818-FDF3-476A-B675-E1143EF7C626}" srcOrd="4" destOrd="0" parTransId="{709D136C-B447-496D-8074-35910A08E680}" sibTransId="{9E372EB4-7577-4CED-8BFC-C6C092C079B2}"/>
    <dgm:cxn modelId="{CA186167-DEED-4174-85E8-0E86481A5639}" srcId="{99E086E5-3F0A-4479-81AF-DBF57490F9C6}" destId="{49E82CA5-1334-4CDB-9CFC-E04D70D7DC2C}" srcOrd="0" destOrd="0" parTransId="{9788882A-8D2D-478E-964B-70AAA5AA9D75}" sibTransId="{57419744-A98E-49F9-9ECD-13D12C9FB1F2}"/>
    <dgm:cxn modelId="{8A1D238B-78DE-4D9E-9FFB-63F2A08D21C3}" type="presOf" srcId="{C29DC69F-C932-4929-9EEC-4B171C70649B}" destId="{1E85ACEF-1935-4F60-B78C-B20FD6A115D4}" srcOrd="0" destOrd="0" presId="urn:microsoft.com/office/officeart/2005/8/layout/hList1"/>
    <dgm:cxn modelId="{010190D2-D508-4C94-AECD-80BB5B900461}" type="presOf" srcId="{22FB6E0A-BBAA-4213-9736-38AA59948428}" destId="{1E85ACEF-1935-4F60-B78C-B20FD6A115D4}" srcOrd="0" destOrd="2" presId="urn:microsoft.com/office/officeart/2005/8/layout/hList1"/>
    <dgm:cxn modelId="{4BAACA6E-FD58-4910-A017-DAA1F08ED52A}" type="presParOf" srcId="{F6A732B5-7E27-4F6E-9183-9386DAFD4E20}" destId="{1316756D-397F-40A6-87A3-3548A10A4FAC}" srcOrd="0" destOrd="0" presId="urn:microsoft.com/office/officeart/2005/8/layout/hList1"/>
    <dgm:cxn modelId="{9E342221-88E9-41FC-BCFD-62D43C747614}" type="presParOf" srcId="{1316756D-397F-40A6-87A3-3548A10A4FAC}" destId="{A771D1B7-62ED-4AF8-ABD9-A111D791E1D5}" srcOrd="0" destOrd="0" presId="urn:microsoft.com/office/officeart/2005/8/layout/hList1"/>
    <dgm:cxn modelId="{15518449-8EE6-4DE9-BA46-80C16356B36D}" type="presParOf" srcId="{1316756D-397F-40A6-87A3-3548A10A4FAC}" destId="{1E85ACEF-1935-4F60-B78C-B20FD6A115D4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325D88-7A02-4C5F-B766-516CE026CA2A}">
      <dsp:nvSpPr>
        <dsp:cNvPr id="0" name=""/>
        <dsp:cNvSpPr/>
      </dsp:nvSpPr>
      <dsp:spPr>
        <a:xfrm>
          <a:off x="38" y="204099"/>
          <a:ext cx="3638628" cy="69120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400" kern="1200" dirty="0" smtClean="0"/>
            <a:t>Uvoz</a:t>
          </a:r>
          <a:endParaRPr lang="hr-HR" sz="2400" kern="1200" dirty="0"/>
        </a:p>
      </dsp:txBody>
      <dsp:txXfrm>
        <a:off x="38" y="204099"/>
        <a:ext cx="3638628" cy="691200"/>
      </dsp:txXfrm>
    </dsp:sp>
    <dsp:sp modelId="{680F73E9-D79D-4A45-A425-B3C67386A6E7}">
      <dsp:nvSpPr>
        <dsp:cNvPr id="0" name=""/>
        <dsp:cNvSpPr/>
      </dsp:nvSpPr>
      <dsp:spPr>
        <a:xfrm>
          <a:off x="38" y="895299"/>
          <a:ext cx="3638628" cy="2964600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r-HR" sz="2400" kern="1200" dirty="0" smtClean="0"/>
            <a:t>Sirovine </a:t>
          </a:r>
          <a:endParaRPr lang="hr-HR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r-HR" sz="2400" kern="1200" dirty="0" smtClean="0"/>
            <a:t>Energenti </a:t>
          </a:r>
          <a:endParaRPr lang="hr-HR" sz="2400" kern="1200" dirty="0"/>
        </a:p>
      </dsp:txBody>
      <dsp:txXfrm>
        <a:off x="38" y="895299"/>
        <a:ext cx="3638628" cy="2964600"/>
      </dsp:txXfrm>
    </dsp:sp>
    <dsp:sp modelId="{2FD8DD38-47ED-43FB-B829-D0EA97BB4E8F}">
      <dsp:nvSpPr>
        <dsp:cNvPr id="0" name=""/>
        <dsp:cNvSpPr/>
      </dsp:nvSpPr>
      <dsp:spPr>
        <a:xfrm>
          <a:off x="4148075" y="204099"/>
          <a:ext cx="3638628" cy="691200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400" kern="1200" dirty="0" smtClean="0"/>
            <a:t>Izvoz</a:t>
          </a:r>
          <a:endParaRPr lang="hr-HR" sz="2400" kern="1200" dirty="0"/>
        </a:p>
      </dsp:txBody>
      <dsp:txXfrm>
        <a:off x="4148075" y="204099"/>
        <a:ext cx="3638628" cy="691200"/>
      </dsp:txXfrm>
    </dsp:sp>
    <dsp:sp modelId="{D2BE9041-8CA7-4CBB-BA0D-CE5AD1A0EE99}">
      <dsp:nvSpPr>
        <dsp:cNvPr id="0" name=""/>
        <dsp:cNvSpPr/>
      </dsp:nvSpPr>
      <dsp:spPr>
        <a:xfrm>
          <a:off x="4148075" y="895299"/>
          <a:ext cx="3638628" cy="2964600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r-HR" sz="2400" kern="1200" dirty="0" smtClean="0"/>
            <a:t>Željezo i čelik</a:t>
          </a:r>
          <a:endParaRPr lang="hr-HR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r-HR" sz="2400" kern="1200" dirty="0" smtClean="0"/>
            <a:t>Brodovi</a:t>
          </a:r>
          <a:endParaRPr lang="hr-HR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r-HR" sz="2400" kern="1200" dirty="0" smtClean="0"/>
            <a:t>Kemijski proizvodi</a:t>
          </a:r>
          <a:endParaRPr lang="hr-HR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r-HR" sz="2400" kern="1200" dirty="0" smtClean="0"/>
            <a:t>Automobili</a:t>
          </a:r>
          <a:endParaRPr lang="hr-HR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r-HR" sz="2400" kern="1200" dirty="0" smtClean="0"/>
            <a:t>Strojevi</a:t>
          </a:r>
          <a:endParaRPr lang="hr-HR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r-HR" sz="2400" kern="1200" dirty="0" smtClean="0"/>
            <a:t>Elektronički i elektrotehnički proizvodi</a:t>
          </a:r>
          <a:endParaRPr lang="hr-HR" sz="2400" kern="1200" dirty="0"/>
        </a:p>
      </dsp:txBody>
      <dsp:txXfrm>
        <a:off x="4148075" y="895299"/>
        <a:ext cx="3638628" cy="29646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71D1B7-62ED-4AF8-ABD9-A111D791E1D5}">
      <dsp:nvSpPr>
        <dsp:cNvPr id="0" name=""/>
        <dsp:cNvSpPr/>
      </dsp:nvSpPr>
      <dsp:spPr>
        <a:xfrm>
          <a:off x="0" y="32384"/>
          <a:ext cx="8229600" cy="835200"/>
        </a:xfrm>
        <a:prstGeom prst="rect">
          <a:avLst/>
        </a:prstGeom>
        <a:gradFill rotWithShape="0">
          <a:gsLst>
            <a:gs pos="0">
              <a:schemeClr val="accent6">
                <a:shade val="8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shade val="8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shade val="8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6248" tIns="117856" rIns="206248" bIns="117856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900" kern="1200" dirty="0" smtClean="0"/>
            <a:t>Uvjeti za gospodarski razvoj Japana</a:t>
          </a:r>
          <a:endParaRPr lang="hr-HR" sz="2900" kern="1200" dirty="0"/>
        </a:p>
      </dsp:txBody>
      <dsp:txXfrm>
        <a:off x="0" y="32384"/>
        <a:ext cx="8229600" cy="835200"/>
      </dsp:txXfrm>
    </dsp:sp>
    <dsp:sp modelId="{1E85ACEF-1935-4F60-B78C-B20FD6A115D4}">
      <dsp:nvSpPr>
        <dsp:cNvPr id="0" name=""/>
        <dsp:cNvSpPr/>
      </dsp:nvSpPr>
      <dsp:spPr>
        <a:xfrm>
          <a:off x="0" y="867584"/>
          <a:ext cx="8229600" cy="4457880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4686" tIns="154686" rIns="206248" bIns="232029" numCol="1" spcCol="1270" anchor="t" anchorCtr="0">
          <a:noAutofit/>
        </a:bodyPr>
        <a:lstStyle/>
        <a:p>
          <a:pPr marL="285750" lvl="1" indent="-285750" algn="l" defTabSz="128905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r-HR" sz="2900" kern="1200" dirty="0" smtClean="0"/>
            <a:t>Povoljan geografski položaj i pomorska usmjerenost </a:t>
          </a:r>
          <a:r>
            <a:rPr lang="hr-HR" sz="2900" kern="1200" dirty="0" smtClean="0">
              <a:sym typeface="Wingdings" pitchFamily="2" charset="2"/>
            </a:rPr>
            <a:t> dobre i jeftine prometne veze</a:t>
          </a:r>
          <a:endParaRPr lang="hr-HR" sz="2900" kern="1200" dirty="0"/>
        </a:p>
        <a:p>
          <a:pPr marL="285750" lvl="1" indent="-285750" algn="l" defTabSz="128905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r-HR" sz="2900" kern="1200" dirty="0" smtClean="0"/>
            <a:t>Marljivost, pouzdanost i odanost japanskih radnika</a:t>
          </a:r>
          <a:endParaRPr lang="hr-HR" sz="2900" kern="1200" dirty="0"/>
        </a:p>
        <a:p>
          <a:pPr marL="285750" lvl="1" indent="-285750" algn="l" defTabSz="128905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r-HR" sz="2900" kern="1200" dirty="0" smtClean="0"/>
            <a:t>Dobra obrazovanost stanovništva</a:t>
          </a:r>
          <a:endParaRPr lang="hr-HR" sz="2900" kern="1200" dirty="0"/>
        </a:p>
        <a:p>
          <a:pPr marL="285750" lvl="1" indent="-285750" algn="l" defTabSz="128905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r-HR" sz="2900" kern="1200" dirty="0" smtClean="0"/>
            <a:t>Osuvremenjivanje industrije</a:t>
          </a:r>
          <a:endParaRPr lang="hr-HR" sz="2900" kern="1200" dirty="0"/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hr-HR" sz="2900" kern="1200" dirty="0"/>
        </a:p>
      </dsp:txBody>
      <dsp:txXfrm>
        <a:off x="0" y="867584"/>
        <a:ext cx="8229600" cy="44578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#1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#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AA06B3-56B0-4684-B779-F9579EE894A7}" type="datetimeFigureOut">
              <a:rPr lang="hr-HR" smtClean="0"/>
              <a:t>10.5.2021.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2C560E-13BC-4D77-B58B-AAED8D467C9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427683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hr-HR" altLang="sr-Latn-RS" smtClean="0"/>
              <a:t>https://www.youtube.com/watch?v=chwADnoFDng</a:t>
            </a:r>
          </a:p>
          <a:p>
            <a:pPr>
              <a:spcBef>
                <a:spcPct val="0"/>
              </a:spcBef>
            </a:pPr>
            <a:r>
              <a:rPr lang="hr-HR" altLang="sr-Latn-RS" smtClean="0"/>
              <a:t>http://www.tportal.hr/lifestyle/putovanja/12055/Japan-zemlja-izlazeceg-sunca.html</a:t>
            </a:r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C6C9F37F-354A-4E47-A030-9B50467EE40A}" type="slidenum">
              <a:rPr lang="hr-HR" altLang="sr-Latn-RS"/>
              <a:pPr/>
              <a:t>2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21622601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hr-HR" altLang="sr-Latn-RS" smtClean="0"/>
              <a:t>http://www.britannica.com/EBchecked/topic/325346/Kuroshio</a:t>
            </a: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F41A811E-3557-4425-AF44-A6EC331F8230}" type="slidenum">
              <a:rPr lang="hr-HR" altLang="sr-Latn-RS"/>
              <a:pPr/>
              <a:t>4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3521811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hr-HR" altLang="sr-Latn-RS" smtClean="0"/>
              <a:t>http://www.data.jma.go.jp/obd/stats/data/en/</a:t>
            </a: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12F59A70-F3FD-42D5-B6F0-0C8603355F85}" type="slidenum">
              <a:rPr lang="hr-HR" altLang="sr-Latn-RS"/>
              <a:pPr/>
              <a:t>5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23548768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hr-HR" altLang="sr-Latn-RS" smtClean="0"/>
              <a:t>http://data.worldbank.org/indicator/SP.DYN.TFRT.IN</a:t>
            </a:r>
          </a:p>
          <a:p>
            <a:pPr>
              <a:spcBef>
                <a:spcPct val="0"/>
              </a:spcBef>
            </a:pPr>
            <a:endParaRPr lang="hr-HR" altLang="sr-Latn-RS" smtClean="0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F0978805-F785-47EB-979C-258C983F1189}" type="slidenum">
              <a:rPr lang="hr-HR" altLang="sr-Latn-RS"/>
              <a:pPr/>
              <a:t>7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27644232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hr-HR" altLang="sr-Latn-RS" smtClean="0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05D59D96-753C-49A7-B2E7-B34EF0110E75}" type="slidenum">
              <a:rPr lang="hr-HR" altLang="sr-Latn-RS"/>
              <a:pPr/>
              <a:t>8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21439459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hr-HR" altLang="sr-Latn-RS" smtClean="0"/>
              <a:t>http://cudaprirode.com/portal/video/1313-guranje-ljudi-u-vlak-japan</a:t>
            </a:r>
          </a:p>
          <a:p>
            <a:pPr>
              <a:spcBef>
                <a:spcPct val="0"/>
              </a:spcBef>
            </a:pPr>
            <a:r>
              <a:rPr lang="hr-HR" altLang="sr-Latn-RS" smtClean="0"/>
              <a:t>http://planb.tportal.hr/teme/133645/Tokijski-metro.html#.U8zWqON_u7c</a:t>
            </a:r>
          </a:p>
          <a:p>
            <a:pPr>
              <a:spcBef>
                <a:spcPct val="0"/>
              </a:spcBef>
            </a:pPr>
            <a:r>
              <a:rPr lang="hr-HR" altLang="sr-Latn-RS" smtClean="0"/>
              <a:t>http://planb.tportal.hr/teme/140600/Shinkansen-vlak-koji-juri-kao-metak.html#.U8zWqeN_u7c</a:t>
            </a:r>
          </a:p>
          <a:p>
            <a:pPr>
              <a:spcBef>
                <a:spcPct val="0"/>
              </a:spcBef>
            </a:pPr>
            <a:r>
              <a:rPr lang="hr-HR" altLang="sr-Latn-RS" smtClean="0"/>
              <a:t>http://www.croenergo.eu/Japan-Lebdeci-vlak-od-500-km/h-10270.aspx</a:t>
            </a:r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0828640B-D60E-497A-AB6F-521D949F93B0}" type="slidenum">
              <a:rPr lang="hr-HR" altLang="sr-Latn-RS"/>
              <a:pPr/>
              <a:t>10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20133354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hr-HR" altLang="sr-Latn-RS" smtClean="0"/>
              <a:t>http://liderpress.hr/biznis-i-politika/svijet/japansko-gospodarstvo-raste-brze-nego-sto-se-ocekivalo/</a:t>
            </a:r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953A6584-2546-4ABE-8A1B-FEBC0461F51A}" type="slidenum">
              <a:rPr lang="hr-HR" altLang="sr-Latn-RS"/>
              <a:pPr/>
              <a:t>11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0516128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 smtClean="0"/>
              <a:t>Kliknite da biste uredili stil podnaslova matrice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20874-E1D8-418E-85BB-1B9498B8D2A7}" type="datetimeFigureOut">
              <a:rPr lang="hr-HR" smtClean="0"/>
              <a:t>10.5.2021.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6F809-991B-4022-96EA-DC1798D6F20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334077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20874-E1D8-418E-85BB-1B9498B8D2A7}" type="datetimeFigureOut">
              <a:rPr lang="hr-HR" smtClean="0"/>
              <a:t>10.5.2021.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6F809-991B-4022-96EA-DC1798D6F20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642875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20874-E1D8-418E-85BB-1B9498B8D2A7}" type="datetimeFigureOut">
              <a:rPr lang="hr-HR" smtClean="0"/>
              <a:t>10.5.2021.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6F809-991B-4022-96EA-DC1798D6F20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326091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20874-E1D8-418E-85BB-1B9498B8D2A7}" type="datetimeFigureOut">
              <a:rPr lang="hr-HR" smtClean="0"/>
              <a:t>10.5.2021.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6F809-991B-4022-96EA-DC1798D6F20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988808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20874-E1D8-418E-85BB-1B9498B8D2A7}" type="datetimeFigureOut">
              <a:rPr lang="hr-HR" smtClean="0"/>
              <a:t>10.5.2021.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6F809-991B-4022-96EA-DC1798D6F20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108936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20874-E1D8-418E-85BB-1B9498B8D2A7}" type="datetimeFigureOut">
              <a:rPr lang="hr-HR" smtClean="0"/>
              <a:t>10.5.2021.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6F809-991B-4022-96EA-DC1798D6F20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366435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20874-E1D8-418E-85BB-1B9498B8D2A7}" type="datetimeFigureOut">
              <a:rPr lang="hr-HR" smtClean="0"/>
              <a:t>10.5.2021.</a:t>
            </a:fld>
            <a:endParaRPr lang="hr-HR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6F809-991B-4022-96EA-DC1798D6F20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211609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20874-E1D8-418E-85BB-1B9498B8D2A7}" type="datetimeFigureOut">
              <a:rPr lang="hr-HR" smtClean="0"/>
              <a:t>10.5.2021.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6F809-991B-4022-96EA-DC1798D6F20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231818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20874-E1D8-418E-85BB-1B9498B8D2A7}" type="datetimeFigureOut">
              <a:rPr lang="hr-HR" smtClean="0"/>
              <a:t>10.5.2021.</a:t>
            </a:fld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6F809-991B-4022-96EA-DC1798D6F20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93735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20874-E1D8-418E-85BB-1B9498B8D2A7}" type="datetimeFigureOut">
              <a:rPr lang="hr-HR" smtClean="0"/>
              <a:t>10.5.2021.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6F809-991B-4022-96EA-DC1798D6F20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111632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20874-E1D8-418E-85BB-1B9498B8D2A7}" type="datetimeFigureOut">
              <a:rPr lang="hr-HR" smtClean="0"/>
              <a:t>10.5.2021.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6F809-991B-4022-96EA-DC1798D6F20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582507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020874-E1D8-418E-85BB-1B9498B8D2A7}" type="datetimeFigureOut">
              <a:rPr lang="hr-HR" smtClean="0"/>
              <a:t>10.5.2021.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76F809-991B-4022-96EA-DC1798D6F20A}" type="slidenum">
              <a:rPr lang="hr-HR" smtClean="0"/>
              <a:t>‹#›</a:t>
            </a:fld>
            <a:endParaRPr lang="hr-HR"/>
          </a:p>
        </p:txBody>
      </p:sp>
      <p:pic>
        <p:nvPicPr>
          <p:cNvPr id="8" name="Slika 7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2520" y="0"/>
            <a:ext cx="12186960" cy="114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069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30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hyperlink" Target="https://www.youtube.com/watch?v=fFjirCrWXDk" TargetMode="Externa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image" Target="../media/image7.gif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2720" y="2505323"/>
            <a:ext cx="4249783" cy="4249783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201782" y="3802334"/>
            <a:ext cx="9144000" cy="1655762"/>
          </a:xfrm>
        </p:spPr>
        <p:txBody>
          <a:bodyPr>
            <a:normAutofit/>
          </a:bodyPr>
          <a:lstStyle/>
          <a:p>
            <a:r>
              <a:rPr lang="hr-HR" sz="4800" b="1" dirty="0" smtClean="0"/>
              <a:t>   Japan</a:t>
            </a:r>
            <a:endParaRPr lang="hr-HR" sz="4800" b="1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7460" y="2062351"/>
            <a:ext cx="7193903" cy="1493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2621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710184" y="960438"/>
            <a:ext cx="10515600" cy="1325563"/>
          </a:xfrm>
        </p:spPr>
        <p:txBody>
          <a:bodyPr/>
          <a:lstStyle/>
          <a:p>
            <a:pPr algn="l"/>
            <a:r>
              <a:rPr lang="hr-HR" altLang="sr-Latn-RS" b="1" dirty="0" smtClean="0"/>
              <a:t>Razvijen željeznički promet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6635" y="2461545"/>
            <a:ext cx="10902696" cy="397763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hr-HR" altLang="sr-Latn-RS" dirty="0" smtClean="0"/>
              <a:t>Međugradski promet </a:t>
            </a:r>
            <a:r>
              <a:rPr lang="hr-HR" altLang="sr-Latn-RS" dirty="0" smtClean="0">
                <a:sym typeface="Wingdings" panose="05000000000000000000" pitchFamily="2" charset="2"/>
              </a:rPr>
              <a:t> vlakovi velikih brzina – </a:t>
            </a:r>
            <a:r>
              <a:rPr lang="hr-HR" altLang="sr-Latn-RS" i="1" dirty="0" err="1" smtClean="0">
                <a:solidFill>
                  <a:srgbClr val="FC8E4A"/>
                </a:solidFill>
                <a:sym typeface="Wingdings" panose="05000000000000000000" pitchFamily="2" charset="2"/>
              </a:rPr>
              <a:t>bullet</a:t>
            </a:r>
            <a:r>
              <a:rPr lang="hr-HR" altLang="sr-Latn-RS" i="1" dirty="0" smtClean="0">
                <a:solidFill>
                  <a:srgbClr val="FC8E4A"/>
                </a:solidFill>
                <a:sym typeface="Wingdings" panose="05000000000000000000" pitchFamily="2" charset="2"/>
              </a:rPr>
              <a:t> - </a:t>
            </a:r>
            <a:r>
              <a:rPr lang="hr-HR" b="1" dirty="0" err="1" smtClean="0"/>
              <a:t>Shinkansen</a:t>
            </a:r>
            <a:endParaRPr lang="hr-HR" altLang="sr-Latn-RS" i="1" dirty="0" smtClean="0">
              <a:solidFill>
                <a:srgbClr val="FC8E4A"/>
              </a:solidFill>
              <a:sym typeface="Wingdings" panose="05000000000000000000" pitchFamily="2" charset="2"/>
            </a:endParaRPr>
          </a:p>
          <a:p>
            <a:pPr>
              <a:lnSpc>
                <a:spcPct val="150000"/>
              </a:lnSpc>
            </a:pPr>
            <a:r>
              <a:rPr lang="hr-HR" altLang="sr-Latn-RS" dirty="0" smtClean="0">
                <a:sym typeface="Wingdings" panose="05000000000000000000" pitchFamily="2" charset="2"/>
              </a:rPr>
              <a:t>Cestovni promet</a:t>
            </a:r>
          </a:p>
          <a:p>
            <a:pPr>
              <a:lnSpc>
                <a:spcPct val="150000"/>
              </a:lnSpc>
            </a:pPr>
            <a:endParaRPr lang="hr-HR" altLang="sr-Latn-RS" dirty="0">
              <a:sym typeface="Wingdings" panose="05000000000000000000" pitchFamily="2" charset="2"/>
            </a:endParaRPr>
          </a:p>
          <a:p>
            <a:pPr>
              <a:lnSpc>
                <a:spcPct val="150000"/>
              </a:lnSpc>
            </a:pPr>
            <a:endParaRPr lang="hr-HR" altLang="sr-Latn-RS" dirty="0" smtClean="0">
              <a:sym typeface="Wingdings" panose="05000000000000000000" pitchFamily="2" charset="2"/>
            </a:endParaRPr>
          </a:p>
          <a:p>
            <a:pPr>
              <a:lnSpc>
                <a:spcPct val="150000"/>
              </a:lnSpc>
            </a:pPr>
            <a:r>
              <a:rPr lang="hr-HR" altLang="sr-Latn-RS" dirty="0" smtClean="0">
                <a:sym typeface="Wingdings" panose="05000000000000000000" pitchFamily="2" charset="2"/>
              </a:rPr>
              <a:t>Povezivanje otoka mostovima i tunelima</a:t>
            </a: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8073" y="3226752"/>
            <a:ext cx="6491477" cy="3631248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6709" y="1193736"/>
            <a:ext cx="5483061" cy="5664264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55611" y="1129728"/>
            <a:ext cx="7924800" cy="4457700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86473" y="1129728"/>
            <a:ext cx="7863077" cy="4369488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96709" y="610187"/>
            <a:ext cx="4494895" cy="4666277"/>
          </a:xfrm>
          <a:prstGeom prst="rect">
            <a:avLst/>
          </a:prstGeom>
        </p:spPr>
      </p:pic>
      <p:sp>
        <p:nvSpPr>
          <p:cNvPr id="8" name="Pravokutnik 7"/>
          <p:cNvSpPr/>
          <p:nvPr/>
        </p:nvSpPr>
        <p:spPr>
          <a:xfrm>
            <a:off x="6150324" y="5242838"/>
            <a:ext cx="47500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b="1" i="0" dirty="0" smtClean="0">
                <a:solidFill>
                  <a:srgbClr val="383838"/>
                </a:solidFill>
                <a:effectLst/>
                <a:latin typeface="Nunito"/>
              </a:rPr>
              <a:t>Seikan tunel povezuje Hokkaido i Honshu</a:t>
            </a:r>
            <a:endParaRPr lang="fi-FI" b="1" i="0" dirty="0">
              <a:solidFill>
                <a:srgbClr val="383838"/>
              </a:solidFill>
              <a:effectLst/>
              <a:latin typeface="Nunito"/>
            </a:endParaRPr>
          </a:p>
        </p:txBody>
      </p:sp>
    </p:spTree>
    <p:extLst>
      <p:ext uri="{BB962C8B-B14F-4D97-AF65-F5344CB8AC3E}">
        <p14:creationId xmlns:p14="http://schemas.microsoft.com/office/powerpoint/2010/main" val="1476714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838200" y="868045"/>
            <a:ext cx="10515600" cy="1325563"/>
          </a:xfrm>
        </p:spPr>
        <p:txBody>
          <a:bodyPr/>
          <a:lstStyle/>
          <a:p>
            <a:pPr algn="l"/>
            <a:r>
              <a:rPr lang="hr-HR" altLang="sr-Latn-RS" dirty="0" smtClean="0"/>
              <a:t>Japansko gospodarsko čudo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285992"/>
            <a:ext cx="10515600" cy="4351338"/>
          </a:xfrm>
        </p:spPr>
        <p:txBody>
          <a:bodyPr rtlCol="0">
            <a:normAutofit/>
          </a:bodyPr>
          <a:lstStyle/>
          <a:p>
            <a:pPr>
              <a:lnSpc>
                <a:spcPct val="150000"/>
              </a:lnSpc>
              <a:defRPr/>
            </a:pPr>
            <a:r>
              <a:rPr lang="hr-HR" dirty="0" smtClean="0"/>
              <a:t>Članica G7 (G8)</a:t>
            </a:r>
          </a:p>
          <a:p>
            <a:pPr>
              <a:lnSpc>
                <a:spcPct val="150000"/>
              </a:lnSpc>
              <a:defRPr/>
            </a:pPr>
            <a:r>
              <a:rPr lang="hr-HR" dirty="0" smtClean="0"/>
              <a:t>Reforme – car Meiji</a:t>
            </a:r>
          </a:p>
          <a:p>
            <a:pPr>
              <a:lnSpc>
                <a:spcPct val="150000"/>
              </a:lnSpc>
              <a:defRPr/>
            </a:pPr>
            <a:endParaRPr lang="hr-HR" b="1" dirty="0" smtClean="0"/>
          </a:p>
          <a:p>
            <a:pPr>
              <a:lnSpc>
                <a:spcPct val="150000"/>
              </a:lnSpc>
              <a:defRPr/>
            </a:pPr>
            <a:r>
              <a:rPr lang="hr-HR" b="1" dirty="0" smtClean="0"/>
              <a:t>Uključenost u svjetsku trgovinu </a:t>
            </a:r>
          </a:p>
          <a:p>
            <a:pPr>
              <a:lnSpc>
                <a:spcPct val="150000"/>
              </a:lnSpc>
              <a:defRPr/>
            </a:pPr>
            <a:r>
              <a:rPr lang="hr-HR" b="1" dirty="0" smtClean="0"/>
              <a:t>Među najvećim svjetskim uvoznicima i izvoznicima</a:t>
            </a:r>
          </a:p>
          <a:p>
            <a:pPr>
              <a:buNone/>
              <a:defRPr/>
            </a:pPr>
            <a:endParaRPr lang="hr-HR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29395399"/>
              </p:ext>
            </p:extLst>
          </p:nvPr>
        </p:nvGraphicFramePr>
        <p:xfrm>
          <a:off x="4229331" y="762284"/>
          <a:ext cx="7786742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" name="Slika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5927" y="19419"/>
            <a:ext cx="11840146" cy="6617911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96890" y="731925"/>
            <a:ext cx="8681456" cy="4072481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48302" y="1476468"/>
            <a:ext cx="3217315" cy="2067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366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Graphic spid="4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189617"/>
            <a:ext cx="7363371" cy="4881102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8835" y="457200"/>
            <a:ext cx="4733163" cy="2663054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6932" y="3630168"/>
            <a:ext cx="4316971" cy="2876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950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altLang="sr-Latn-RS" smtClean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981200" y="1214422"/>
          <a:ext cx="8229600" cy="5357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36074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9000" y="69976"/>
            <a:ext cx="8782016" cy="5818759"/>
          </a:xfrm>
          <a:prstGeom prst="rect">
            <a:avLst/>
          </a:prstGeom>
        </p:spPr>
      </p:pic>
      <p:sp>
        <p:nvSpPr>
          <p:cNvPr id="5" name="Pravokutnik 4"/>
          <p:cNvSpPr/>
          <p:nvPr/>
        </p:nvSpPr>
        <p:spPr>
          <a:xfrm>
            <a:off x="3801032" y="6017506"/>
            <a:ext cx="537339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3200" b="1" i="0" dirty="0" smtClean="0">
                <a:solidFill>
                  <a:srgbClr val="383838"/>
                </a:solidFill>
                <a:effectLst/>
                <a:latin typeface="Nunito"/>
              </a:rPr>
              <a:t>Trešnja je nacionalni cvijet</a:t>
            </a:r>
            <a:endParaRPr lang="hr-HR" sz="3200" b="1" i="0" dirty="0">
              <a:solidFill>
                <a:srgbClr val="383838"/>
              </a:solidFill>
              <a:effectLst/>
              <a:latin typeface="Nunito"/>
            </a:endParaRPr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088" y="47759"/>
            <a:ext cx="10728769" cy="6070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949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Peterokut 3"/>
          <p:cNvSpPr/>
          <p:nvPr/>
        </p:nvSpPr>
        <p:spPr>
          <a:xfrm>
            <a:off x="838200" y="75869"/>
            <a:ext cx="4690872" cy="1124712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000" dirty="0" smtClean="0">
                <a:solidFill>
                  <a:schemeClr val="tx1"/>
                </a:solidFill>
              </a:rPr>
              <a:t>Tradicionalna japanska vještina kreiranja modela od papira</a:t>
            </a:r>
            <a:endParaRPr lang="hr-HR" sz="2000" dirty="0">
              <a:solidFill>
                <a:schemeClr val="tx1"/>
              </a:solidFill>
            </a:endParaRPr>
          </a:p>
        </p:txBody>
      </p:sp>
      <p:sp>
        <p:nvSpPr>
          <p:cNvPr id="5" name="Rezervirano mjesto sadržaja 4"/>
          <p:cNvSpPr>
            <a:spLocks noGrp="1"/>
          </p:cNvSpPr>
          <p:nvPr>
            <p:ph idx="1"/>
          </p:nvPr>
        </p:nvSpPr>
        <p:spPr>
          <a:xfrm>
            <a:off x="838200" y="1369073"/>
            <a:ext cx="4794504" cy="1175195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hr-HR" sz="2000" dirty="0" smtClean="0">
                <a:solidFill>
                  <a:schemeClr val="tx1"/>
                </a:solidFill>
              </a:rPr>
              <a:t>Vojnici iz starog </a:t>
            </a:r>
            <a:r>
              <a:rPr lang="hr-HR" sz="2000" dirty="0">
                <a:solidFill>
                  <a:schemeClr val="tx1"/>
                </a:solidFill>
              </a:rPr>
              <a:t>J</a:t>
            </a:r>
            <a:r>
              <a:rPr lang="hr-HR" sz="2000" dirty="0" smtClean="0">
                <a:solidFill>
                  <a:schemeClr val="tx1"/>
                </a:solidFill>
              </a:rPr>
              <a:t>apana poznati po nošenju mačeva</a:t>
            </a:r>
            <a:endParaRPr lang="hr-HR" sz="2000" dirty="0">
              <a:solidFill>
                <a:schemeClr val="tx1"/>
              </a:solidFill>
            </a:endParaRPr>
          </a:p>
        </p:txBody>
      </p:sp>
      <p:sp>
        <p:nvSpPr>
          <p:cNvPr id="6" name="Rezervirano mjesto sadržaja 4"/>
          <p:cNvSpPr txBox="1">
            <a:spLocks/>
          </p:cNvSpPr>
          <p:nvPr/>
        </p:nvSpPr>
        <p:spPr>
          <a:xfrm>
            <a:off x="838200" y="2712760"/>
            <a:ext cx="4794504" cy="1175195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r-HR" sz="2000" dirty="0" smtClean="0">
                <a:solidFill>
                  <a:schemeClr val="tx1"/>
                </a:solidFill>
              </a:rPr>
              <a:t>Odjevni predmet poznat po širokim rukavima i pojasu</a:t>
            </a:r>
            <a:endParaRPr lang="hr-HR" sz="2000" dirty="0">
              <a:solidFill>
                <a:schemeClr val="tx1"/>
              </a:solidFill>
            </a:endParaRPr>
          </a:p>
        </p:txBody>
      </p:sp>
      <p:sp>
        <p:nvSpPr>
          <p:cNvPr id="7" name="Rezervirano mjesto sadržaja 4"/>
          <p:cNvSpPr txBox="1">
            <a:spLocks/>
          </p:cNvSpPr>
          <p:nvPr/>
        </p:nvSpPr>
        <p:spPr>
          <a:xfrm>
            <a:off x="838200" y="4148419"/>
            <a:ext cx="4794504" cy="1175195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r-HR" sz="2000" dirty="0" smtClean="0">
                <a:solidFill>
                  <a:schemeClr val="tx1"/>
                </a:solidFill>
              </a:rPr>
              <a:t>Vještina slaganja </a:t>
            </a:r>
            <a:r>
              <a:rPr lang="hr-HR" sz="2000" dirty="0" err="1" smtClean="0">
                <a:solidFill>
                  <a:schemeClr val="tx1"/>
                </a:solidFill>
              </a:rPr>
              <a:t>cvijetnih</a:t>
            </a:r>
            <a:r>
              <a:rPr lang="hr-HR" sz="2000" dirty="0" smtClean="0">
                <a:solidFill>
                  <a:schemeClr val="tx1"/>
                </a:solidFill>
              </a:rPr>
              <a:t> aranžmana</a:t>
            </a:r>
            <a:endParaRPr lang="hr-HR" sz="2000" dirty="0">
              <a:solidFill>
                <a:schemeClr val="tx1"/>
              </a:solidFill>
            </a:endParaRPr>
          </a:p>
        </p:txBody>
      </p:sp>
      <p:sp>
        <p:nvSpPr>
          <p:cNvPr id="8" name="Peterokut 7"/>
          <p:cNvSpPr/>
          <p:nvPr/>
        </p:nvSpPr>
        <p:spPr>
          <a:xfrm>
            <a:off x="838200" y="5584078"/>
            <a:ext cx="4690872" cy="1124712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000" dirty="0" smtClean="0">
                <a:solidFill>
                  <a:schemeClr val="tx1"/>
                </a:solidFill>
              </a:rPr>
              <a:t>Sudionici tradicionalnog japanskog sporta ( hrvanje )</a:t>
            </a:r>
            <a:endParaRPr lang="hr-HR" sz="2000" dirty="0">
              <a:solidFill>
                <a:schemeClr val="tx1"/>
              </a:solidFill>
            </a:endParaRPr>
          </a:p>
        </p:txBody>
      </p:sp>
      <p:sp>
        <p:nvSpPr>
          <p:cNvPr id="9" name="Zaobljeni pravokutnik 8"/>
          <p:cNvSpPr/>
          <p:nvPr/>
        </p:nvSpPr>
        <p:spPr>
          <a:xfrm>
            <a:off x="6949440" y="183527"/>
            <a:ext cx="4261104" cy="1124712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3600" dirty="0" smtClean="0"/>
              <a:t>ORIGAMI</a:t>
            </a:r>
            <a:endParaRPr lang="hr-HR" sz="3600" dirty="0"/>
          </a:p>
        </p:txBody>
      </p:sp>
      <p:sp>
        <p:nvSpPr>
          <p:cNvPr id="10" name="Zaobljeni pravokutnik 9"/>
          <p:cNvSpPr/>
          <p:nvPr/>
        </p:nvSpPr>
        <p:spPr>
          <a:xfrm>
            <a:off x="6949440" y="1501972"/>
            <a:ext cx="4261104" cy="104229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3600" dirty="0" smtClean="0"/>
              <a:t>SAMURAJI</a:t>
            </a:r>
            <a:endParaRPr lang="hr-HR" sz="3600" dirty="0"/>
          </a:p>
        </p:txBody>
      </p:sp>
      <p:sp>
        <p:nvSpPr>
          <p:cNvPr id="11" name="Zaobljeni pravokutnik 10"/>
          <p:cNvSpPr/>
          <p:nvPr/>
        </p:nvSpPr>
        <p:spPr>
          <a:xfrm>
            <a:off x="6949440" y="2738001"/>
            <a:ext cx="4261104" cy="1124712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3600" dirty="0" smtClean="0"/>
              <a:t>KIMONO</a:t>
            </a:r>
            <a:endParaRPr lang="hr-HR" sz="3600" dirty="0"/>
          </a:p>
        </p:txBody>
      </p:sp>
      <p:sp>
        <p:nvSpPr>
          <p:cNvPr id="12" name="Zaobljeni pravokutnik 11"/>
          <p:cNvSpPr/>
          <p:nvPr/>
        </p:nvSpPr>
        <p:spPr>
          <a:xfrm>
            <a:off x="6949440" y="4148419"/>
            <a:ext cx="4261104" cy="1124712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3600" dirty="0" smtClean="0"/>
              <a:t>IKEBANA</a:t>
            </a:r>
            <a:endParaRPr lang="hr-HR" sz="3600" dirty="0"/>
          </a:p>
        </p:txBody>
      </p:sp>
      <p:sp>
        <p:nvSpPr>
          <p:cNvPr id="13" name="Zaobljeni pravokutnik 12"/>
          <p:cNvSpPr/>
          <p:nvPr/>
        </p:nvSpPr>
        <p:spPr>
          <a:xfrm>
            <a:off x="6949440" y="5486069"/>
            <a:ext cx="4261104" cy="1124712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3600" dirty="0" smtClean="0"/>
              <a:t>SUMO-BORCI</a:t>
            </a:r>
            <a:endParaRPr lang="hr-HR" sz="3600" dirty="0"/>
          </a:p>
        </p:txBody>
      </p:sp>
      <p:pic>
        <p:nvPicPr>
          <p:cNvPr id="14" name="Slika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2372" y="72756"/>
            <a:ext cx="2273808" cy="1828142"/>
          </a:xfrm>
          <a:prstGeom prst="rect">
            <a:avLst/>
          </a:prstGeom>
        </p:spPr>
      </p:pic>
      <p:pic>
        <p:nvPicPr>
          <p:cNvPr id="15" name="Slika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1996" y="1022433"/>
            <a:ext cx="1905000" cy="2400300"/>
          </a:xfrm>
          <a:prstGeom prst="rect">
            <a:avLst/>
          </a:prstGeom>
        </p:spPr>
      </p:pic>
      <p:pic>
        <p:nvPicPr>
          <p:cNvPr id="16" name="Slika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3871" y="2462408"/>
            <a:ext cx="2143125" cy="2143125"/>
          </a:xfrm>
          <a:prstGeom prst="rect">
            <a:avLst/>
          </a:prstGeom>
        </p:spPr>
      </p:pic>
      <p:pic>
        <p:nvPicPr>
          <p:cNvPr id="17" name="Slika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4808" y="3862713"/>
            <a:ext cx="2381250" cy="1790700"/>
          </a:xfrm>
          <a:prstGeom prst="rect">
            <a:avLst/>
          </a:prstGeom>
        </p:spPr>
      </p:pic>
      <p:pic>
        <p:nvPicPr>
          <p:cNvPr id="18" name="Slika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63871" y="4997805"/>
            <a:ext cx="2156079" cy="1769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95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uiExpand="1" build="p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1981200" y="928688"/>
            <a:ext cx="8229600" cy="1143000"/>
          </a:xfrm>
        </p:spPr>
        <p:txBody>
          <a:bodyPr/>
          <a:lstStyle/>
          <a:p>
            <a:pPr algn="l"/>
            <a:r>
              <a:rPr lang="hr-HR" altLang="sr-Latn-RS" dirty="0" smtClean="0"/>
              <a:t>Ponavljanje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52625" y="2000251"/>
            <a:ext cx="8229600" cy="4714875"/>
          </a:xfrm>
        </p:spPr>
        <p:txBody>
          <a:bodyPr rtlCol="0">
            <a:normAutofit fontScale="92500"/>
          </a:bodyPr>
          <a:lstStyle/>
          <a:p>
            <a:pPr marL="514350" indent="-514350">
              <a:buFont typeface="+mj-lt"/>
              <a:buAutoNum type="arabicPeriod"/>
              <a:defRPr/>
            </a:pPr>
            <a:r>
              <a:rPr lang="hr-HR" dirty="0" smtClean="0"/>
              <a:t>Opišite geografski položaj Japana.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hr-HR" dirty="0" smtClean="0"/>
              <a:t>Obrazložite utjecaj morskih struja na klimu i ribarstvo.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hr-HR" dirty="0" smtClean="0"/>
              <a:t>Objasnite razlike u dobnom sastavu stanovništva Indije i Japana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hr-HR" dirty="0" smtClean="0"/>
              <a:t>Usporedite glavne probleme indijskih i japanskih gradova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hr-HR" dirty="0" smtClean="0"/>
              <a:t>Nabrojite najvažnije izvozne i uvozne proizvode Japana.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hr-HR" dirty="0" smtClean="0"/>
              <a:t>Objasnite značenje trgovine u japanskom gospodarstvu.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hr-HR" dirty="0" smtClean="0"/>
              <a:t>Navedite preduvjete i čimbenike japanskog gospodarskog čuda.</a:t>
            </a:r>
          </a:p>
          <a:p>
            <a:pPr marL="514350" indent="-514350">
              <a:buFont typeface="+mj-lt"/>
              <a:buAutoNum type="arabicPeriod"/>
              <a:defRPr/>
            </a:pPr>
            <a:endParaRPr lang="hr-HR" dirty="0" smtClean="0"/>
          </a:p>
        </p:txBody>
      </p:sp>
    </p:spTree>
    <p:extLst>
      <p:ext uri="{BB962C8B-B14F-4D97-AF65-F5344CB8AC3E}">
        <p14:creationId xmlns:p14="http://schemas.microsoft.com/office/powerpoint/2010/main" val="1905142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2269264" y="1503474"/>
            <a:ext cx="10515600" cy="1325563"/>
          </a:xfrm>
        </p:spPr>
        <p:txBody>
          <a:bodyPr/>
          <a:lstStyle/>
          <a:p>
            <a:pPr algn="l"/>
            <a:r>
              <a:rPr lang="hr-HR" altLang="sr-Latn-RS" dirty="0" smtClean="0"/>
              <a:t>Zemlja izlazećeg Sunca</a:t>
            </a:r>
          </a:p>
        </p:txBody>
      </p:sp>
      <p:pic>
        <p:nvPicPr>
          <p:cNvPr id="512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188" y="2714625"/>
            <a:ext cx="653415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0407" y="1362484"/>
            <a:ext cx="2724150" cy="307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ravokutnik 1"/>
          <p:cNvSpPr/>
          <p:nvPr/>
        </p:nvSpPr>
        <p:spPr>
          <a:xfrm>
            <a:off x="552812" y="1180309"/>
            <a:ext cx="37240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3600" b="1" i="0" dirty="0" err="1" smtClean="0">
                <a:solidFill>
                  <a:srgbClr val="E25041"/>
                </a:solidFill>
                <a:effectLst/>
                <a:latin typeface="Nunito"/>
              </a:rPr>
              <a:t>Nihon</a:t>
            </a:r>
            <a:r>
              <a:rPr lang="hr-HR" sz="3600" b="1" i="0" dirty="0" smtClean="0">
                <a:solidFill>
                  <a:srgbClr val="E25041"/>
                </a:solidFill>
                <a:effectLst/>
                <a:latin typeface="Nunito"/>
              </a:rPr>
              <a:t> ili Nippon</a:t>
            </a:r>
            <a:endParaRPr lang="hr-HR" sz="3600" dirty="0"/>
          </a:p>
        </p:txBody>
      </p:sp>
    </p:spTree>
    <p:extLst>
      <p:ext uri="{BB962C8B-B14F-4D97-AF65-F5344CB8AC3E}">
        <p14:creationId xmlns:p14="http://schemas.microsoft.com/office/powerpoint/2010/main" val="843034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altLang="sr-Latn-RS" smtClean="0"/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altLang="sr-Latn-RS" dirty="0" smtClean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0" y="1000126"/>
            <a:ext cx="7931150" cy="564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xplosion 1 4"/>
          <p:cNvSpPr/>
          <p:nvPr/>
        </p:nvSpPr>
        <p:spPr>
          <a:xfrm>
            <a:off x="8524876" y="3071813"/>
            <a:ext cx="714375" cy="500062"/>
          </a:xfrm>
          <a:prstGeom prst="irregularSeal1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  <p:pic>
        <p:nvPicPr>
          <p:cNvPr id="6" name="Picture 3" descr="C:\Users\Svjetlana\AppData\Local\Microsoft\Windows\Temporary Internet Files\Content.IE5\8OC5G8SY\MM900046644[1]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643064"/>
            <a:ext cx="1785938" cy="148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5826" y="3429001"/>
            <a:ext cx="2162175" cy="160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http://thegalaxytoday.com/wp-content/uploads/2013/12/Japan-Earthquake-March-11-2011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375" y="4084639"/>
            <a:ext cx="2000250" cy="263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olded Corner 8">
            <a:hlinkClick r:id="rId7"/>
          </p:cNvPr>
          <p:cNvSpPr/>
          <p:nvPr/>
        </p:nvSpPr>
        <p:spPr>
          <a:xfrm>
            <a:off x="2238375" y="5214938"/>
            <a:ext cx="1500188" cy="1428750"/>
          </a:xfrm>
          <a:prstGeom prst="foldedCorner">
            <a:avLst/>
          </a:prstGeom>
          <a:solidFill>
            <a:srgbClr val="FC8E4A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 dirty="0"/>
          </a:p>
          <a:p>
            <a:pPr algn="ctr">
              <a:defRPr/>
            </a:pPr>
            <a:r>
              <a:rPr lang="hr-HR" dirty="0"/>
              <a:t>Potres u Japanu,2011. </a:t>
            </a: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91466" y="157386"/>
            <a:ext cx="8698454" cy="6557740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96783" y="305667"/>
            <a:ext cx="9553899" cy="6338021"/>
          </a:xfrm>
          <a:prstGeom prst="rect">
            <a:avLst/>
          </a:prstGeom>
        </p:spPr>
      </p:pic>
      <p:sp>
        <p:nvSpPr>
          <p:cNvPr id="11" name="Pravokutnik 10"/>
          <p:cNvSpPr/>
          <p:nvPr/>
        </p:nvSpPr>
        <p:spPr>
          <a:xfrm>
            <a:off x="3989408" y="630794"/>
            <a:ext cx="31341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b="1" i="0" dirty="0" smtClean="0">
                <a:solidFill>
                  <a:srgbClr val="383838"/>
                </a:solidFill>
                <a:effectLst/>
                <a:latin typeface="Nunito"/>
              </a:rPr>
              <a:t>Posljedice nakon cunamija</a:t>
            </a:r>
            <a:endParaRPr lang="hr-HR" b="1" i="0" dirty="0">
              <a:solidFill>
                <a:srgbClr val="383838"/>
              </a:solidFill>
              <a:effectLst/>
              <a:latin typeface="Nunito"/>
            </a:endParaRPr>
          </a:p>
        </p:txBody>
      </p:sp>
      <p:pic>
        <p:nvPicPr>
          <p:cNvPr id="12" name="Slika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38375" y="157386"/>
            <a:ext cx="8371681" cy="6685034"/>
          </a:xfrm>
          <a:prstGeom prst="rect">
            <a:avLst/>
          </a:prstGeom>
        </p:spPr>
      </p:pic>
      <p:sp>
        <p:nvSpPr>
          <p:cNvPr id="13" name="Pravokutnik 12"/>
          <p:cNvSpPr/>
          <p:nvPr/>
        </p:nvSpPr>
        <p:spPr>
          <a:xfrm>
            <a:off x="5258985" y="954127"/>
            <a:ext cx="91242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3200" b="1" i="0" dirty="0" smtClean="0">
                <a:solidFill>
                  <a:srgbClr val="383838"/>
                </a:solidFill>
                <a:effectLst/>
                <a:latin typeface="Nunito"/>
              </a:rPr>
              <a:t>Fuji</a:t>
            </a:r>
            <a:endParaRPr lang="hr-HR" sz="3200" b="1" i="0" dirty="0">
              <a:solidFill>
                <a:srgbClr val="383838"/>
              </a:solidFill>
              <a:effectLst/>
              <a:latin typeface="Nunito"/>
            </a:endParaRPr>
          </a:p>
        </p:txBody>
      </p:sp>
    </p:spTree>
    <p:extLst>
      <p:ext uri="{BB962C8B-B14F-4D97-AF65-F5344CB8AC3E}">
        <p14:creationId xmlns:p14="http://schemas.microsoft.com/office/powerpoint/2010/main" val="2540356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1" grpId="0"/>
      <p:bldP spid="13" grpId="0"/>
      <p:bldP spid="13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507002" y="1003527"/>
            <a:ext cx="8229600" cy="1143000"/>
          </a:xfrm>
        </p:spPr>
        <p:txBody>
          <a:bodyPr/>
          <a:lstStyle/>
          <a:p>
            <a:pPr algn="l"/>
            <a:r>
              <a:rPr lang="hr-HR" altLang="sr-Latn-RS" b="1" dirty="0" smtClean="0"/>
              <a:t>Japan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0229" y="1928812"/>
            <a:ext cx="4955177" cy="4929188"/>
          </a:xfrm>
        </p:spPr>
        <p:txBody>
          <a:bodyPr rtlCol="0">
            <a:normAutofit fontScale="92500" lnSpcReduction="20000"/>
          </a:bodyPr>
          <a:lstStyle/>
          <a:p>
            <a:pPr>
              <a:lnSpc>
                <a:spcPct val="150000"/>
              </a:lnSpc>
              <a:defRPr/>
            </a:pPr>
            <a:r>
              <a:rPr lang="hr-HR" dirty="0" smtClean="0"/>
              <a:t>Četiri glavna otoka</a:t>
            </a:r>
            <a:r>
              <a:rPr lang="hr-HR" dirty="0"/>
              <a:t> </a:t>
            </a:r>
            <a:r>
              <a:rPr lang="hr-HR" dirty="0" smtClean="0"/>
              <a:t>– 95% </a:t>
            </a:r>
            <a:r>
              <a:rPr lang="hr-HR" dirty="0" err="1" smtClean="0"/>
              <a:t>površine:</a:t>
            </a:r>
            <a:r>
              <a:rPr lang="hr-HR" b="1" dirty="0" err="1"/>
              <a:t>Hokkaido</a:t>
            </a:r>
            <a:r>
              <a:rPr lang="hr-HR" b="1" dirty="0"/>
              <a:t>, Honshu, Shikoku i Kyushu</a:t>
            </a:r>
            <a:endParaRPr lang="hr-HR" dirty="0" smtClean="0"/>
          </a:p>
          <a:p>
            <a:pPr>
              <a:lnSpc>
                <a:spcPct val="150000"/>
              </a:lnSpc>
              <a:defRPr/>
            </a:pPr>
            <a:r>
              <a:rPr lang="hr-HR" dirty="0" smtClean="0"/>
              <a:t>Otočni položaj </a:t>
            </a:r>
            <a:r>
              <a:rPr lang="hr-HR" dirty="0" smtClean="0">
                <a:sym typeface="Wingdings" pitchFamily="2" charset="2"/>
              </a:rPr>
              <a:t> dobre trgovačke veze</a:t>
            </a:r>
            <a:endParaRPr lang="hr-HR" dirty="0" smtClean="0"/>
          </a:p>
          <a:p>
            <a:pPr>
              <a:lnSpc>
                <a:spcPct val="150000"/>
              </a:lnSpc>
              <a:defRPr/>
            </a:pPr>
            <a:r>
              <a:rPr lang="hr-HR" dirty="0" smtClean="0"/>
              <a:t>Jak klimatski utjecaj mora</a:t>
            </a:r>
          </a:p>
          <a:p>
            <a:pPr>
              <a:lnSpc>
                <a:spcPct val="150000"/>
              </a:lnSpc>
              <a:defRPr/>
            </a:pPr>
            <a:r>
              <a:rPr lang="hr-HR" dirty="0" smtClean="0"/>
              <a:t>monsuni</a:t>
            </a:r>
          </a:p>
          <a:p>
            <a:pPr>
              <a:lnSpc>
                <a:spcPct val="150000"/>
              </a:lnSpc>
              <a:defRPr/>
            </a:pPr>
            <a:r>
              <a:rPr lang="hr-HR" dirty="0" smtClean="0"/>
              <a:t>Morske struje </a:t>
            </a:r>
            <a:r>
              <a:rPr lang="hr-HR" dirty="0" smtClean="0">
                <a:sym typeface="Wingdings" pitchFamily="2" charset="2"/>
              </a:rPr>
              <a:t> Ojašio, Kurošio</a:t>
            </a:r>
            <a:endParaRPr lang="hr-HR" dirty="0" smtClean="0"/>
          </a:p>
        </p:txBody>
      </p:sp>
      <p:pic>
        <p:nvPicPr>
          <p:cNvPr id="7172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D5CFC7"/>
              </a:clrFrom>
              <a:clrTo>
                <a:srgbClr val="D5CFC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564" y="1112838"/>
            <a:ext cx="4530725" cy="563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lika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7360" y="1139705"/>
            <a:ext cx="6179940" cy="5583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155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054" y="1253554"/>
            <a:ext cx="3971925" cy="1143000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hr-HR" sz="4000" dirty="0"/>
              <a:t>Gusto napučeno priobalje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3053" y="2396554"/>
            <a:ext cx="3429000" cy="5008562"/>
          </a:xfrm>
        </p:spPr>
        <p:txBody>
          <a:bodyPr/>
          <a:lstStyle/>
          <a:p>
            <a:pPr>
              <a:lnSpc>
                <a:spcPct val="160000"/>
              </a:lnSpc>
            </a:pPr>
            <a:r>
              <a:rPr lang="hr-HR" altLang="sr-Latn-RS" sz="2300" dirty="0"/>
              <a:t>Otočna, planinska zemlja</a:t>
            </a:r>
          </a:p>
          <a:p>
            <a:pPr>
              <a:lnSpc>
                <a:spcPct val="160000"/>
              </a:lnSpc>
            </a:pPr>
            <a:r>
              <a:rPr lang="hr-HR" altLang="sr-Latn-RS" sz="2300" dirty="0">
                <a:solidFill>
                  <a:srgbClr val="FC8E4A"/>
                </a:solidFill>
              </a:rPr>
              <a:t>130 milijuna stanovnika</a:t>
            </a:r>
          </a:p>
          <a:p>
            <a:pPr>
              <a:lnSpc>
                <a:spcPct val="160000"/>
              </a:lnSpc>
            </a:pPr>
            <a:r>
              <a:rPr lang="hr-HR" altLang="sr-Latn-RS" sz="2300" dirty="0"/>
              <a:t>Rijetko naseljena planinska unutrašnjost, gusto naseljene priobalne </a:t>
            </a:r>
            <a:r>
              <a:rPr lang="hr-HR" altLang="sr-Latn-RS" sz="2300" dirty="0" smtClean="0"/>
              <a:t>ravnice</a:t>
            </a:r>
          </a:p>
          <a:p>
            <a:pPr>
              <a:lnSpc>
                <a:spcPct val="160000"/>
              </a:lnSpc>
            </a:pPr>
            <a:r>
              <a:rPr lang="hr-HR" altLang="sr-Latn-RS" sz="2300" dirty="0" smtClean="0"/>
              <a:t>mnogoboštvo</a:t>
            </a:r>
          </a:p>
          <a:p>
            <a:pPr>
              <a:lnSpc>
                <a:spcPct val="160000"/>
              </a:lnSpc>
            </a:pPr>
            <a:endParaRPr lang="hr-HR" altLang="sr-Latn-RS" sz="2300" dirty="0" smtClean="0"/>
          </a:p>
          <a:p>
            <a:pPr>
              <a:lnSpc>
                <a:spcPct val="160000"/>
              </a:lnSpc>
            </a:pPr>
            <a:endParaRPr lang="hr-HR" altLang="sr-Latn-RS" sz="2300" dirty="0"/>
          </a:p>
        </p:txBody>
      </p:sp>
      <p:pic>
        <p:nvPicPr>
          <p:cNvPr id="8196" name="Picture 2" descr="C:\Users\Svjetlana\Documents\školska knjiga\ppt\6\japan-relje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689" y="1111251"/>
            <a:ext cx="4643437" cy="560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9725" y="1106489"/>
            <a:ext cx="5105400" cy="568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4255" y="1106489"/>
            <a:ext cx="7582281" cy="5064413"/>
          </a:xfrm>
          <a:prstGeom prst="rect">
            <a:avLst/>
          </a:prstGeom>
        </p:spPr>
      </p:pic>
      <p:sp>
        <p:nvSpPr>
          <p:cNvPr id="5" name="Pravokutnik 4"/>
          <p:cNvSpPr/>
          <p:nvPr/>
        </p:nvSpPr>
        <p:spPr>
          <a:xfrm>
            <a:off x="4924425" y="611984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r-HR" b="1" i="0" dirty="0" smtClean="0">
                <a:solidFill>
                  <a:srgbClr val="383838"/>
                </a:solidFill>
                <a:effectLst/>
                <a:latin typeface="Nunito"/>
              </a:rPr>
              <a:t>Kyoto, grad s tisuću hramova, nekadašnji je glavni grad Japana</a:t>
            </a:r>
            <a:endParaRPr lang="hr-HR" b="1" i="0" dirty="0">
              <a:solidFill>
                <a:srgbClr val="383838"/>
              </a:solidFill>
              <a:effectLst/>
              <a:latin typeface="Nunito"/>
            </a:endParaRPr>
          </a:p>
        </p:txBody>
      </p:sp>
    </p:spTree>
    <p:extLst>
      <p:ext uri="{BB962C8B-B14F-4D97-AF65-F5344CB8AC3E}">
        <p14:creationId xmlns:p14="http://schemas.microsoft.com/office/powerpoint/2010/main" val="268007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1981200" y="1000125"/>
            <a:ext cx="8229600" cy="1143000"/>
          </a:xfrm>
        </p:spPr>
        <p:txBody>
          <a:bodyPr/>
          <a:lstStyle/>
          <a:p>
            <a:pPr algn="l"/>
            <a:r>
              <a:rPr lang="hr-HR" altLang="sr-Latn-RS" dirty="0" smtClean="0"/>
              <a:t>Spor porast broja stanovnika</a:t>
            </a:r>
          </a:p>
        </p:txBody>
      </p:sp>
      <p:pic>
        <p:nvPicPr>
          <p:cNvPr id="2" name="Rezervirano mjesto sadržaja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47875" y="2013998"/>
            <a:ext cx="809625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459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8313" y="788989"/>
            <a:ext cx="8929687" cy="1143000"/>
          </a:xfrm>
        </p:spPr>
        <p:txBody>
          <a:bodyPr/>
          <a:lstStyle/>
          <a:p>
            <a:r>
              <a:rPr lang="hr-HR" altLang="sr-Latn-RS" sz="2800" b="1" dirty="0"/>
              <a:t>Niska rodnost </a:t>
            </a:r>
            <a:r>
              <a:rPr lang="hr-HR" altLang="sr-Latn-RS" sz="2800" b="1" dirty="0">
                <a:sym typeface="Wingdings" panose="05000000000000000000" pitchFamily="2" charset="2"/>
              </a:rPr>
              <a:t> sve manji udio mladog stanovništva</a:t>
            </a:r>
            <a:endParaRPr lang="hr-HR" altLang="sr-Latn-RS" sz="2800" b="1" dirty="0"/>
          </a:p>
        </p:txBody>
      </p:sp>
      <p:pic>
        <p:nvPicPr>
          <p:cNvPr id="3" name="Rezervirano mjesto sadržaja 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489999" y="1913397"/>
            <a:ext cx="3794276" cy="517854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906709" y="5329809"/>
            <a:ext cx="3500437" cy="857250"/>
          </a:xfrm>
          <a:prstGeom prst="rect">
            <a:avLst/>
          </a:prstGeom>
          <a:noFill/>
          <a:ln>
            <a:solidFill>
              <a:srgbClr val="FC8E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  <p:sp>
        <p:nvSpPr>
          <p:cNvPr id="6" name="Rectangle 5"/>
          <p:cNvSpPr/>
          <p:nvPr/>
        </p:nvSpPr>
        <p:spPr>
          <a:xfrm>
            <a:off x="4854799" y="2745182"/>
            <a:ext cx="3490912" cy="857250"/>
          </a:xfrm>
          <a:prstGeom prst="rect">
            <a:avLst/>
          </a:prstGeom>
          <a:noFill/>
          <a:ln>
            <a:solidFill>
              <a:srgbClr val="FC8E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095376" y="1285875"/>
            <a:ext cx="10215563" cy="1143000"/>
          </a:xfrm>
          <a:prstGeom prst="rect">
            <a:avLst/>
          </a:prstGeom>
        </p:spPr>
        <p:txBody>
          <a:bodyPr anchor="ctr"/>
          <a:lstStyle/>
          <a:p>
            <a:pPr algn="ctr">
              <a:defRPr/>
            </a:pPr>
            <a:r>
              <a:rPr lang="hr-HR" sz="2400" b="1" dirty="0">
                <a:latin typeface="+mj-lt"/>
                <a:ea typeface="+mj-ea"/>
                <a:cs typeface="+mj-cs"/>
              </a:rPr>
              <a:t>Produljenje životne dobi </a:t>
            </a:r>
            <a:r>
              <a:rPr lang="hr-HR" sz="2400" b="1" dirty="0">
                <a:latin typeface="+mj-lt"/>
                <a:ea typeface="+mj-ea"/>
                <a:cs typeface="+mj-cs"/>
                <a:sym typeface="Wingdings" pitchFamily="2" charset="2"/>
              </a:rPr>
              <a:t> povećanje udjela starog stanovništva</a:t>
            </a:r>
            <a:endParaRPr lang="hr-HR" sz="2400" b="1" dirty="0"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918700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6" grpId="0" animBg="1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923638" y="882969"/>
            <a:ext cx="3257550" cy="1374775"/>
          </a:xfrm>
        </p:spPr>
        <p:txBody>
          <a:bodyPr/>
          <a:lstStyle/>
          <a:p>
            <a:pPr algn="l"/>
            <a:r>
              <a:rPr lang="hr-HR" altLang="sr-Latn-RS" sz="3600" dirty="0"/>
              <a:t>Zemlja velegradova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5310" y="2000250"/>
            <a:ext cx="3429000" cy="4857750"/>
          </a:xfrm>
        </p:spPr>
        <p:txBody>
          <a:bodyPr rtlCol="0">
            <a:normAutofit fontScale="85000" lnSpcReduction="20000"/>
          </a:bodyPr>
          <a:lstStyle/>
          <a:p>
            <a:pPr>
              <a:lnSpc>
                <a:spcPct val="160000"/>
              </a:lnSpc>
              <a:defRPr/>
            </a:pPr>
            <a:r>
              <a:rPr lang="hr-HR" dirty="0" smtClean="0"/>
              <a:t>80% gradskog stanovništva</a:t>
            </a:r>
          </a:p>
          <a:p>
            <a:pPr>
              <a:lnSpc>
                <a:spcPct val="160000"/>
              </a:lnSpc>
              <a:defRPr/>
            </a:pPr>
            <a:r>
              <a:rPr lang="hr-HR" dirty="0" smtClean="0"/>
              <a:t>Neprekinuta gradska područja-</a:t>
            </a:r>
            <a:r>
              <a:rPr lang="hr-HR" b="1" dirty="0"/>
              <a:t>megalopolisi </a:t>
            </a:r>
            <a:r>
              <a:rPr lang="hr-HR" b="1" dirty="0" smtClean="0"/>
              <a:t>:</a:t>
            </a:r>
            <a:endParaRPr lang="hr-HR" dirty="0" smtClean="0"/>
          </a:p>
          <a:p>
            <a:pPr>
              <a:lnSpc>
                <a:spcPct val="160000"/>
              </a:lnSpc>
              <a:buFont typeface="Wingdings"/>
              <a:buChar char="à"/>
              <a:defRPr/>
            </a:pPr>
            <a:r>
              <a:rPr lang="hr-HR" b="1" dirty="0" smtClean="0">
                <a:solidFill>
                  <a:srgbClr val="FC8E4A"/>
                </a:solidFill>
                <a:sym typeface="Wingdings" pitchFamily="2" charset="2"/>
              </a:rPr>
              <a:t>Tokio</a:t>
            </a:r>
          </a:p>
          <a:p>
            <a:pPr>
              <a:lnSpc>
                <a:spcPct val="160000"/>
              </a:lnSpc>
              <a:buFont typeface="Wingdings"/>
              <a:buChar char="à"/>
              <a:defRPr/>
            </a:pPr>
            <a:r>
              <a:rPr lang="hr-HR" b="1" dirty="0" smtClean="0">
                <a:solidFill>
                  <a:srgbClr val="FC8E4A"/>
                </a:solidFill>
                <a:sym typeface="Wingdings" pitchFamily="2" charset="2"/>
              </a:rPr>
              <a:t>Osaka-Kobe-Kyoto</a:t>
            </a:r>
          </a:p>
          <a:p>
            <a:pPr>
              <a:lnSpc>
                <a:spcPct val="160000"/>
              </a:lnSpc>
              <a:buFont typeface="Wingdings"/>
              <a:buChar char="à"/>
              <a:defRPr/>
            </a:pPr>
            <a:r>
              <a:rPr lang="hr-HR" b="1" dirty="0" smtClean="0">
                <a:solidFill>
                  <a:srgbClr val="FC8E4A"/>
                </a:solidFill>
                <a:sym typeface="Wingdings" pitchFamily="2" charset="2"/>
              </a:rPr>
              <a:t>Nagoya </a:t>
            </a:r>
          </a:p>
          <a:p>
            <a:pPr>
              <a:lnSpc>
                <a:spcPct val="160000"/>
              </a:lnSpc>
              <a:buFont typeface="Wingdings"/>
              <a:buChar char="à"/>
              <a:defRPr/>
            </a:pPr>
            <a:r>
              <a:rPr lang="hr-HR" b="1" dirty="0" smtClean="0">
                <a:solidFill>
                  <a:srgbClr val="FC8E4A"/>
                </a:solidFill>
                <a:sym typeface="Wingdings" pitchFamily="2" charset="2"/>
              </a:rPr>
              <a:t>Fukuoka, Kitakyushu</a:t>
            </a:r>
            <a:endParaRPr lang="hr-HR" b="1" dirty="0" smtClean="0">
              <a:solidFill>
                <a:srgbClr val="FC8E4A"/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976" y="0"/>
            <a:ext cx="5870829" cy="653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Slika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6081" y="0"/>
            <a:ext cx="8495919" cy="5646756"/>
          </a:xfrm>
          <a:prstGeom prst="rect">
            <a:avLst/>
          </a:prstGeom>
        </p:spPr>
      </p:pic>
      <p:pic>
        <p:nvPicPr>
          <p:cNvPr id="15" name="Slika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1025" y="0"/>
            <a:ext cx="8570975" cy="5703243"/>
          </a:xfrm>
          <a:prstGeom prst="rect">
            <a:avLst/>
          </a:prstGeom>
        </p:spPr>
      </p:pic>
      <p:pic>
        <p:nvPicPr>
          <p:cNvPr id="16" name="Slika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42431" y="383168"/>
            <a:ext cx="7373616" cy="4880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131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737616" y="1112710"/>
            <a:ext cx="10515600" cy="1325563"/>
          </a:xfrm>
        </p:spPr>
        <p:txBody>
          <a:bodyPr/>
          <a:lstStyle/>
          <a:p>
            <a:pPr algn="l"/>
            <a:r>
              <a:rPr lang="hr-HR" altLang="sr-Latn-RS" dirty="0" smtClean="0"/>
              <a:t>Problemi velikih gradova</a:t>
            </a:r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737616" y="2438273"/>
            <a:ext cx="10515600" cy="435133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hr-HR" altLang="sr-Latn-RS" dirty="0" smtClean="0"/>
              <a:t>Prenapučenost</a:t>
            </a:r>
          </a:p>
          <a:p>
            <a:pPr>
              <a:lnSpc>
                <a:spcPct val="150000"/>
              </a:lnSpc>
            </a:pPr>
            <a:r>
              <a:rPr lang="hr-HR" altLang="sr-Latn-RS" dirty="0" smtClean="0"/>
              <a:t>Onečišćenje</a:t>
            </a:r>
          </a:p>
          <a:p>
            <a:pPr>
              <a:lnSpc>
                <a:spcPct val="150000"/>
              </a:lnSpc>
            </a:pPr>
            <a:r>
              <a:rPr lang="hr-HR" altLang="sr-Latn-RS" dirty="0" smtClean="0"/>
              <a:t>Problemi opskrbe </a:t>
            </a:r>
          </a:p>
          <a:p>
            <a:pPr>
              <a:lnSpc>
                <a:spcPct val="150000"/>
              </a:lnSpc>
            </a:pPr>
            <a:r>
              <a:rPr lang="hr-HR" altLang="sr-Latn-RS" dirty="0" smtClean="0"/>
              <a:t>Problemi odlaganja otpada</a:t>
            </a:r>
          </a:p>
        </p:txBody>
      </p:sp>
    </p:spTree>
    <p:extLst>
      <p:ext uri="{BB962C8B-B14F-4D97-AF65-F5344CB8AC3E}">
        <p14:creationId xmlns:p14="http://schemas.microsoft.com/office/powerpoint/2010/main" val="232140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</TotalTime>
  <Words>351</Words>
  <Application>Microsoft Office PowerPoint</Application>
  <PresentationFormat>Široki zaslon</PresentationFormat>
  <Paragraphs>98</Paragraphs>
  <Slides>16</Slides>
  <Notes>7</Notes>
  <HiddenSlides>0</HiddenSlides>
  <MMClips>0</MMClips>
  <ScaleCrop>false</ScaleCrop>
  <HeadingPairs>
    <vt:vector size="6" baseType="variant">
      <vt:variant>
        <vt:lpstr>Korišteni fontovi</vt:lpstr>
      </vt:variant>
      <vt:variant>
        <vt:i4>5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Nunito</vt:lpstr>
      <vt:lpstr>Wingdings</vt:lpstr>
      <vt:lpstr>Tema sustava Office</vt:lpstr>
      <vt:lpstr>PowerPoint prezentacija</vt:lpstr>
      <vt:lpstr>Zemlja izlazećeg Sunca</vt:lpstr>
      <vt:lpstr>PowerPoint prezentacija</vt:lpstr>
      <vt:lpstr>Japan</vt:lpstr>
      <vt:lpstr>Gusto napučeno priobalje</vt:lpstr>
      <vt:lpstr>Spor porast broja stanovnika</vt:lpstr>
      <vt:lpstr>Niska rodnost  sve manji udio mladog stanovništva</vt:lpstr>
      <vt:lpstr>Zemlja velegradova</vt:lpstr>
      <vt:lpstr>Problemi velikih gradova</vt:lpstr>
      <vt:lpstr>Razvijen željeznički promet</vt:lpstr>
      <vt:lpstr>Japansko gospodarsko čudo</vt:lpstr>
      <vt:lpstr>PowerPoint prezentacija</vt:lpstr>
      <vt:lpstr>PowerPoint prezentacija</vt:lpstr>
      <vt:lpstr>PowerPoint prezentacija</vt:lpstr>
      <vt:lpstr>PowerPoint prezentacija</vt:lpstr>
      <vt:lpstr>Ponavljanje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Korisnik</dc:creator>
  <cp:lastModifiedBy>Korisnik</cp:lastModifiedBy>
  <cp:revision>14</cp:revision>
  <dcterms:created xsi:type="dcterms:W3CDTF">2021-05-04T19:06:46Z</dcterms:created>
  <dcterms:modified xsi:type="dcterms:W3CDTF">2021-05-10T19:56:06Z</dcterms:modified>
</cp:coreProperties>
</file>